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7"/>
    <p:restoredTop sz="94526"/>
  </p:normalViewPr>
  <p:slideViewPr>
    <p:cSldViewPr snapToGrid="0" snapToObjects="1">
      <p:cViewPr varScale="1">
        <p:scale>
          <a:sx n="88" d="100"/>
          <a:sy n="88" d="100"/>
        </p:scale>
        <p:origin x="13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10/15/18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10/15/18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smtClean="0"/>
              <a:t>To motivate my research, here is a paragraph I took from PubMed, which is an online repository for medical publications, and we want to extract information from it.</a:t>
            </a:r>
          </a:p>
          <a:p>
            <a:r>
              <a:rPr lang="en-US" altLang="zh-CN" baseline="0" dirty="0" smtClean="0"/>
              <a:t>If you take 3 sec. to skim through: audience should agree that</a:t>
            </a:r>
            <a:r>
              <a:rPr lang="en-US" baseline="0" dirty="0" smtClean="0"/>
              <a:t> this passage is somewhat obscure</a:t>
            </a:r>
          </a:p>
          <a:p>
            <a:r>
              <a:rPr lang="en-US" baseline="0" dirty="0" smtClean="0"/>
              <a:t>And let’s see what information you can extract</a:t>
            </a:r>
          </a:p>
          <a:p>
            <a:endParaRPr lang="en-US" baseline="0" dirty="0" smtClean="0"/>
          </a:p>
          <a:p>
            <a:r>
              <a:rPr lang="en-US" dirty="0" smtClean="0"/>
              <a:t>Lead</a:t>
            </a:r>
            <a:r>
              <a:rPr lang="en-US" baseline="0" dirty="0" smtClean="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a:t>
            </a:r>
            <a:r>
              <a:rPr lang="en-US" baseline="0" dirty="0" smtClean="0"/>
              <a:t> you will notice some technical terms (entities) from the texts. </a:t>
            </a:r>
          </a:p>
          <a:p>
            <a:r>
              <a:rPr lang="en-US" baseline="0" dirty="0" smtClean="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smtClean="0"/>
          </a:p>
          <a:p>
            <a:r>
              <a:rPr lang="en-US" dirty="0" smtClean="0"/>
              <a:t>There are also</a:t>
            </a:r>
            <a:r>
              <a:rPr lang="en-US" baseline="0" dirty="0" smtClean="0"/>
              <a:t> relations between the entities. (binary relations, nary relations). I will also explain how to do entity extraction later in this talk. </a:t>
            </a:r>
          </a:p>
          <a:p>
            <a:r>
              <a:rPr lang="en-US" altLang="zh-CN" baseline="0" dirty="0" smtClean="0"/>
              <a:t>Y</a:t>
            </a:r>
            <a:r>
              <a:rPr lang="en-US" baseline="0" dirty="0" smtClean="0"/>
              <a:t>ou can see that entit</a:t>
            </a:r>
            <a:r>
              <a:rPr lang="en-US" altLang="zh-CN" baseline="0" dirty="0" smtClean="0"/>
              <a:t>ies</a:t>
            </a:r>
            <a:r>
              <a:rPr lang="en-US" baseline="0" dirty="0" smtClean="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Next we might classify this post as a PRODUCT RELEASE event.</a:t>
            </a:r>
          </a:p>
          <a:p>
            <a:r>
              <a:rPr lang="en-US" baseline="0" dirty="0" smtClean="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so the information extraction task is to fill in the fields for the event.</a:t>
            </a:r>
          </a:p>
          <a:p>
            <a:r>
              <a:rPr lang="en-US" baseline="0" dirty="0" smtClean="0"/>
              <a:t>So you could imagine many events mentioned on Twitter which fit this general schema.</a:t>
            </a:r>
          </a:p>
          <a:p>
            <a:endParaRPr lang="en-US" baseline="0" dirty="0" smtClean="0"/>
          </a:p>
          <a:p>
            <a:r>
              <a:rPr lang="en-US" baseline="0" dirty="0" smtClean="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information extraction is to extrac</a:t>
            </a:r>
            <a:r>
              <a:rPr lang="en-US" baseline="0" dirty="0" smtClean="0"/>
              <a:t>t </a:t>
            </a:r>
            <a:r>
              <a:rPr lang="en-US" sz="1200" i="1" dirty="0" smtClean="0"/>
              <a:t>structured</a:t>
            </a:r>
            <a:r>
              <a:rPr lang="en-US" sz="1200" dirty="0" smtClean="0"/>
              <a:t> knowledge from unstructured texts,</a:t>
            </a:r>
            <a:r>
              <a:rPr lang="en-US" sz="1200" baseline="0" dirty="0" smtClean="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Help humans efficiently process massive amounts of information.</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IE is to extract</a:t>
            </a:r>
            <a:r>
              <a:rPr lang="en-US" baseline="0" dirty="0" smtClean="0"/>
              <a:t> structured knowledge from unstructured text.</a:t>
            </a:r>
          </a:p>
          <a:p>
            <a:r>
              <a:rPr lang="en-US" baseline="0" dirty="0" smtClean="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smtClean="0">
                <a:solidFill>
                  <a:srgbClr val="001EB8"/>
                </a:solidFill>
              </a:rPr>
              <a:t>Structured knowledge is what enables AI systems to detect</a:t>
            </a:r>
            <a:r>
              <a:rPr lang="en-US" altLang="zh-CN" sz="1200" b="0" baseline="0" dirty="0" smtClean="0">
                <a:solidFill>
                  <a:srgbClr val="001EB8"/>
                </a:solidFill>
              </a:rPr>
              <a:t> important event that can help predict the stock price</a:t>
            </a:r>
            <a:r>
              <a:rPr lang="en-US" altLang="zh-CN" sz="1200" b="0" dirty="0" smtClean="0">
                <a:solidFill>
                  <a:srgbClr val="001EB8"/>
                </a:solidFill>
              </a:rPr>
              <a:t>, or even to be able to answer Jeopardy questions at a superhuman level or find new combinations of drugs to fight cancer</a:t>
            </a:r>
          </a:p>
          <a:p>
            <a:endParaRPr lang="en-US" altLang="zh-CN" sz="1200" dirty="0" smtClean="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structured predictions, we want to make joint</a:t>
            </a:r>
            <a:r>
              <a:rPr lang="en-US" baseline="0" dirty="0" smtClean="0"/>
              <a:t> predictions on a set of interdependent output variables.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interdependency can be modeled as a structure such as a linear chain , a tree, or a set of </a:t>
            </a:r>
            <a:r>
              <a:rPr lang="en-US" baseline="0" dirty="0" err="1" smtClean="0"/>
              <a:t>multural</a:t>
            </a:r>
            <a:r>
              <a:rPr lang="en-US" baseline="0" dirty="0" smtClean="0"/>
              <a:t>-dependent binary variables.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68</a:t>
            </a:fld>
            <a:endParaRPr lang="zh-TW" altLang="en-US"/>
          </a:p>
        </p:txBody>
      </p:sp>
    </p:spTree>
    <p:extLst>
      <p:ext uri="{BB962C8B-B14F-4D97-AF65-F5344CB8AC3E}">
        <p14:creationId xmlns:p14="http://schemas.microsoft.com/office/powerpoint/2010/main" val="129732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in the </a:t>
            </a:r>
            <a:r>
              <a:rPr lang="en-US" baseline="0" dirty="0" err="1" smtClean="0"/>
              <a:t>corefernece</a:t>
            </a:r>
            <a:r>
              <a:rPr lang="en-US" baseline="0" dirty="0" smtClean="0"/>
              <a:t> resolution task, we can to design a scoring function …</a:t>
            </a:r>
            <a:endParaRPr lang="en-US" dirty="0" smtClean="0"/>
          </a:p>
          <a:p>
            <a:r>
              <a:rPr lang="en-US" dirty="0" smtClean="0"/>
              <a:t>For example, in </a:t>
            </a:r>
            <a:r>
              <a:rPr lang="en-US" dirty="0" err="1" smtClean="0"/>
              <a:t>pos</a:t>
            </a:r>
            <a:r>
              <a:rPr lang="en-US" dirty="0" smtClean="0"/>
              <a:t>, the input ,</a:t>
            </a:r>
            <a:r>
              <a:rPr lang="en-US" baseline="0" dirty="0" smtClean="0"/>
              <a:t> .. Output .. </a:t>
            </a:r>
          </a:p>
          <a:p>
            <a:r>
              <a:rPr lang="en-US" baseline="0" dirty="0" smtClean="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D84432-943F-2B4E-BC8E-7DE6A99E95F2}" type="datetime1">
              <a:rPr lang="en-US" smtClean="0"/>
              <a:t>10/15/18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452173-0EED-164C-B3F2-8C962A84E3E0}" type="datetime1">
              <a:rPr lang="en-US" smtClean="0"/>
              <a:t>10/15/18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1BE5F-1461-454D-BA86-21E0A5AC2FF7}" type="datetime1">
              <a:rPr lang="en-US" smtClean="0"/>
              <a:t>10/15/18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10/15/18</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smtClean="0"/>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3DDD9-5CB4-4541-9EE4-C343919C930A}" type="datetime1">
              <a:rPr lang="en-US" smtClean="0"/>
              <a:t>10/15/18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10/15/18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E25260-A379-F14C-B52F-CEB28428CB77}" type="datetime1">
              <a:rPr lang="en-US" smtClean="0"/>
              <a:t>10/15/18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E56491-E683-9647-94CC-B9A5FFADA4D3}" type="datetime1">
              <a:rPr lang="en-US" smtClean="0"/>
              <a:t>10/15/18</a:t>
            </a:fld>
            <a:endParaRPr lang="en-US"/>
          </a:p>
        </p:txBody>
      </p:sp>
      <p:sp>
        <p:nvSpPr>
          <p:cNvPr id="8" name="Footer Placeholder 7"/>
          <p:cNvSpPr>
            <a:spLocks noGrp="1"/>
          </p:cNvSpPr>
          <p:nvPr>
            <p:ph type="ftr" sz="quarter" idx="11"/>
          </p:nvPr>
        </p:nvSpPr>
        <p:spPr/>
        <p:txBody>
          <a:bodyPr/>
          <a:lstStyle/>
          <a:p>
            <a:r>
              <a:rPr lang="ro-RO" smtClean="0"/>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3B178-4A90-6F4B-A4D3-44CF473D606D}" type="datetime1">
              <a:rPr lang="en-US" smtClean="0"/>
              <a:t>10/15/18</a:t>
            </a:fld>
            <a:endParaRPr lang="en-US"/>
          </a:p>
        </p:txBody>
      </p:sp>
      <p:sp>
        <p:nvSpPr>
          <p:cNvPr id="4" name="Footer Placeholder 3"/>
          <p:cNvSpPr>
            <a:spLocks noGrp="1"/>
          </p:cNvSpPr>
          <p:nvPr>
            <p:ph type="ftr" sz="quarter" idx="11"/>
          </p:nvPr>
        </p:nvSpPr>
        <p:spPr/>
        <p:txBody>
          <a:bodyPr/>
          <a:lstStyle/>
          <a:p>
            <a:r>
              <a:rPr lang="ro-RO" smtClean="0"/>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10/15/18</a:t>
            </a:fld>
            <a:endParaRPr lang="en-US"/>
          </a:p>
        </p:txBody>
      </p:sp>
      <p:sp>
        <p:nvSpPr>
          <p:cNvPr id="3" name="Footer Placeholder 2"/>
          <p:cNvSpPr>
            <a:spLocks noGrp="1"/>
          </p:cNvSpPr>
          <p:nvPr>
            <p:ph type="ftr" sz="quarter" idx="11"/>
          </p:nvPr>
        </p:nvSpPr>
        <p:spPr/>
        <p:txBody>
          <a:bodyPr/>
          <a:lstStyle/>
          <a:p>
            <a:r>
              <a:rPr lang="ro-RO" smtClean="0"/>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10/15/18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10/15/18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10/15/18</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smtClean="0"/>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0.png"/><Relationship Id="rId3" Type="http://schemas.openxmlformats.org/officeDocument/2006/relationships/image" Target="../media/image1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1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90.png"/><Relationship Id="rId5" Type="http://schemas.openxmlformats.org/officeDocument/2006/relationships/image" Target="../media/image100.png"/><Relationship Id="rId6" Type="http://schemas.openxmlformats.org/officeDocument/2006/relationships/image" Target="../media/image110.png"/><Relationship Id="rId7" Type="http://schemas.openxmlformats.org/officeDocument/2006/relationships/image" Target="../media/image120.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100.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6.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2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1.png"/><Relationship Id="rId3" Type="http://schemas.openxmlformats.org/officeDocument/2006/relationships/image" Target="../media/image200.png"/></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0.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9" Type="http://schemas.openxmlformats.org/officeDocument/2006/relationships/image" Target="../media/image370.png"/><Relationship Id="rId6" Type="http://schemas.openxmlformats.org/officeDocument/2006/relationships/image" Target="../media/image36.png"/><Relationship Id="rId7" Type="http://schemas.openxmlformats.org/officeDocument/2006/relationships/image" Target="../media/image340.png"/><Relationship Id="rId1" Type="http://schemas.openxmlformats.org/officeDocument/2006/relationships/slideLayout" Target="../slideLayouts/slideLayout2.xml"/><Relationship Id="rId8"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0.png"/><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1.png"/><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2.xml.rels><?xml version="1.0" encoding="UTF-8" standalone="yes"?>
<Relationships xmlns="http://schemas.openxmlformats.org/package/2006/relationships"><Relationship Id="rId11" Type="http://schemas.openxmlformats.org/officeDocument/2006/relationships/image" Target="../media/image870.png"/><Relationship Id="rId12" Type="http://schemas.openxmlformats.org/officeDocument/2006/relationships/image" Target="../media/image880.png"/><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790.png"/><Relationship Id="rId4" Type="http://schemas.openxmlformats.org/officeDocument/2006/relationships/image" Target="../media/image800.png"/><Relationship Id="rId5" Type="http://schemas.openxmlformats.org/officeDocument/2006/relationships/image" Target="../media/image810.png"/><Relationship Id="rId6" Type="http://schemas.openxmlformats.org/officeDocument/2006/relationships/image" Target="../media/image820.png"/><Relationship Id="rId7" Type="http://schemas.openxmlformats.org/officeDocument/2006/relationships/image" Target="../media/image830.png"/><Relationship Id="rId8" Type="http://schemas.openxmlformats.org/officeDocument/2006/relationships/image" Target="../media/image840.png"/><Relationship Id="rId9" Type="http://schemas.openxmlformats.org/officeDocument/2006/relationships/image" Target="../media/image850.png"/><Relationship Id="rId10" Type="http://schemas.openxmlformats.org/officeDocument/2006/relationships/image" Target="../media/image8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a:xfrm>
            <a:off x="1371599" y="3886200"/>
            <a:ext cx="6814457" cy="1752600"/>
          </a:xfrm>
        </p:spPr>
        <p:txBody>
          <a:bodyPr>
            <a:normAutofit/>
          </a:bodyPr>
          <a:lstStyle/>
          <a:p>
            <a:r>
              <a:rPr lang="en-US" sz="2400">
                <a:solidFill>
                  <a:schemeClr val="tx1"/>
                </a:solidFill>
              </a:rPr>
              <a:t>USC </a:t>
            </a:r>
            <a:r>
              <a:rPr lang="en-US" sz="2400" smtClean="0">
                <a:solidFill>
                  <a:schemeClr val="tx1"/>
                </a:solidFill>
              </a:rPr>
              <a:t>CSCI </a:t>
            </a:r>
            <a:r>
              <a:rPr lang="en-US" sz="2400" dirty="0">
                <a:solidFill>
                  <a:schemeClr val="tx1"/>
                </a:solidFill>
              </a:rPr>
              <a:t>544: Applied Natural Language Processing</a:t>
            </a:r>
          </a:p>
          <a:p>
            <a:r>
              <a:rPr lang="en-US" sz="2400" dirty="0" err="1">
                <a:solidFill>
                  <a:schemeClr val="tx1"/>
                </a:solidFill>
              </a:rPr>
              <a:t>Nanyun</a:t>
            </a:r>
            <a:r>
              <a:rPr lang="en-US" sz="2400" dirty="0">
                <a:solidFill>
                  <a:schemeClr val="tx1"/>
                </a:solidFill>
              </a:rPr>
              <a:t> Violet </a:t>
            </a:r>
            <a:r>
              <a:rPr lang="en-US" sz="2400" dirty="0" err="1">
                <a:solidFill>
                  <a:schemeClr val="tx1"/>
                </a:solidFill>
              </a:rPr>
              <a:t>Peng</a:t>
            </a:r>
            <a:r>
              <a:rPr lang="en-US" sz="2400" dirty="0">
                <a:solidFill>
                  <a:schemeClr val="tx1"/>
                </a:solidFill>
              </a:rPr>
              <a:t> </a:t>
            </a:r>
            <a:r>
              <a:rPr lang="en-US" altLang="zh-CN" sz="2400" dirty="0">
                <a:solidFill>
                  <a:schemeClr val="tx1"/>
                </a:solidFill>
              </a:rPr>
              <a:t>--</a:t>
            </a:r>
            <a:r>
              <a:rPr lang="en-US" sz="2400" dirty="0">
                <a:solidFill>
                  <a:schemeClr val="tx1"/>
                </a:solidFill>
              </a:rPr>
              <a:t> </a:t>
            </a:r>
            <a:r>
              <a:rPr lang="zh-CN" altLang="en-US" sz="2400" dirty="0">
                <a:solidFill>
                  <a:schemeClr val="tx1"/>
                </a:solidFill>
              </a:rPr>
              <a:t>彭楠赟</a:t>
            </a:r>
            <a:endParaRPr lang="en-US" altLang="zh-CN" sz="2400" dirty="0">
              <a:solidFill>
                <a:schemeClr val="tx1"/>
              </a:solidFill>
            </a:endParaRPr>
          </a:p>
          <a:p>
            <a:r>
              <a:rPr lang="en-US" sz="2400" dirty="0">
                <a:solidFill>
                  <a:schemeClr val="tx1"/>
                </a:solidFill>
              </a:rPr>
              <a:t>October 18, 2017</a:t>
            </a: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2637517" cy="369332"/>
          </a:xfrm>
          <a:prstGeom prst="rect">
            <a:avLst/>
          </a:prstGeom>
          <a:noFill/>
        </p:spPr>
        <p:txBody>
          <a:bodyPr wrap="none" rtlCol="0">
            <a:spAutoFit/>
          </a:bodyPr>
          <a:lstStyle/>
          <a:p>
            <a:r>
              <a:rPr lang="en-US" smtClean="0"/>
              <a:t>Slides </a:t>
            </a:r>
            <a:r>
              <a:rPr lang="en-US" dirty="0" smtClean="0"/>
              <a:t>from </a:t>
            </a:r>
            <a:r>
              <a:rPr lang="en-US" smtClean="0"/>
              <a:t>Kai-Wei </a:t>
            </a:r>
            <a:r>
              <a:rPr lang="en-US" smtClean="0"/>
              <a:t>Chang</a:t>
            </a:r>
            <a:endParaRPr lang="en-US" dirty="0"/>
          </a:p>
        </p:txBody>
      </p:sp>
    </p:spTree>
    <p:extLst>
      <p:ext uri="{BB962C8B-B14F-4D97-AF65-F5344CB8AC3E}">
        <p14:creationId xmlns:p14="http://schemas.microsoft.com/office/powerpoint/2010/main" val="1719816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gridCol w="886024"/>
                <a:gridCol w="980645"/>
                <a:gridCol w="1026160"/>
              </a:tblGrid>
              <a:tr h="284715">
                <a:tc gridSpan="4">
                  <a:txBody>
                    <a:bodyPr/>
                    <a:lstStyle/>
                    <a:p>
                      <a:r>
                        <a:rPr lang="en-US" altLang="zh-CN" sz="1800" baseline="0" dirty="0" smtClean="0"/>
                        <a:t>Structured </a:t>
                      </a:r>
                      <a:r>
                        <a:rPr lang="en-US" sz="1800" baseline="0" dirty="0" smtClean="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0">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Relation</a:t>
                      </a:r>
                      <a:endParaRPr lang="en-US" sz="1800" dirty="0">
                        <a:solidFill>
                          <a:srgbClr val="0000FF"/>
                        </a:solidFill>
                      </a:endParaRPr>
                    </a:p>
                  </a:txBody>
                  <a:tcPr/>
                </a:tc>
              </a:tr>
              <a:tr h="0">
                <a:tc>
                  <a:txBody>
                    <a:bodyPr/>
                    <a:lstStyle/>
                    <a:p>
                      <a:r>
                        <a:rPr lang="en-US" sz="1800" dirty="0" smtClean="0"/>
                        <a:t>T790M</a:t>
                      </a:r>
                      <a:endParaRPr lang="en-US" sz="1800" dirty="0"/>
                    </a:p>
                  </a:txBody>
                  <a:tcPr/>
                </a:tc>
                <a:tc>
                  <a:txBody>
                    <a:bodyPr/>
                    <a:lstStyle/>
                    <a:p>
                      <a:r>
                        <a:rPr lang="en-US" sz="1800" dirty="0" smtClean="0"/>
                        <a:t>EGFR</a:t>
                      </a:r>
                      <a:endParaRPr lang="en-US" sz="1800" dirty="0"/>
                    </a:p>
                  </a:txBody>
                  <a:tcPr/>
                </a:tc>
                <a:tc>
                  <a:txBody>
                    <a:bodyPr/>
                    <a:lstStyle/>
                    <a:p>
                      <a:r>
                        <a:rPr lang="en-US" sz="1800" dirty="0" smtClean="0"/>
                        <a:t>gefitinib</a:t>
                      </a:r>
                      <a:endParaRPr lang="en-US" sz="1800" dirty="0"/>
                    </a:p>
                  </a:txBody>
                  <a:tcPr/>
                </a:tc>
                <a:tc>
                  <a:txBody>
                    <a:bodyPr/>
                    <a:lstStyle/>
                    <a:p>
                      <a:r>
                        <a:rPr lang="en-US" sz="1800" dirty="0" smtClean="0"/>
                        <a:t>Resist</a:t>
                      </a:r>
                      <a:endParaRPr lang="en-US" sz="1800" dirty="0"/>
                    </a:p>
                  </a:txBody>
                  <a:tcPr/>
                </a:tc>
              </a:tr>
              <a:tr h="0">
                <a:tc>
                  <a:txBody>
                    <a:bodyPr/>
                    <a:lstStyle/>
                    <a:p>
                      <a:r>
                        <a:rPr lang="en-US" sz="1800" dirty="0" smtClean="0"/>
                        <a:t>…</a:t>
                      </a:r>
                      <a:endParaRPr lang="en-US" sz="1800" dirty="0"/>
                    </a:p>
                  </a:txBody>
                  <a:tcPr/>
                </a:tc>
                <a:tc>
                  <a:txBody>
                    <a:bodyPr/>
                    <a:lstStyle/>
                    <a:p>
                      <a:r>
                        <a:rPr lang="en-US" sz="1800" dirty="0" smtClean="0"/>
                        <a:t>…</a:t>
                      </a:r>
                      <a:endParaRPr lang="en-US" sz="1800" dirty="0"/>
                    </a:p>
                  </a:txBody>
                  <a:tcPr/>
                </a:tc>
                <a:tc>
                  <a:txBody>
                    <a:bodyPr/>
                    <a:lstStyle/>
                    <a:p>
                      <a:endParaRPr lang="en-US" sz="1800" dirty="0"/>
                    </a:p>
                  </a:txBody>
                  <a:tcPr/>
                </a:tc>
                <a:tc>
                  <a:txBody>
                    <a:bodyPr/>
                    <a:lstStyle/>
                    <a:p>
                      <a:r>
                        <a:rPr lang="en-US" sz="1800" dirty="0" smtClean="0"/>
                        <a:t>…</a:t>
                      </a:r>
                      <a:endParaRPr lang="en-US" sz="1800" dirty="0"/>
                    </a:p>
                  </a:txBody>
                  <a:tcPr/>
                </a:tc>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smtClean="0"/>
              <a:t>T790M is present as a minor clone in NSCLC , </a:t>
            </a:r>
          </a:p>
          <a:p>
            <a:pPr algn="ctr"/>
            <a:endParaRPr lang="en-US" dirty="0" smtClean="0"/>
          </a:p>
          <a:p>
            <a:pPr algn="ctr"/>
            <a:r>
              <a:rPr lang="en-US" dirty="0" smtClean="0"/>
              <a:t>and may be selected for during therapy .</a:t>
            </a:r>
          </a:p>
          <a:p>
            <a:pPr algn="ctr"/>
            <a:endParaRPr lang="en-US" dirty="0" smtClean="0"/>
          </a:p>
          <a:p>
            <a:pPr algn="ctr"/>
            <a:r>
              <a:rPr lang="en-US" dirty="0" smtClean="0"/>
              <a:t>This mutation has been shown to prevent the activation </a:t>
            </a:r>
          </a:p>
          <a:p>
            <a:pPr algn="ctr"/>
            <a:endParaRPr lang="en-US" dirty="0" smtClean="0"/>
          </a:p>
          <a:p>
            <a:pPr algn="ctr"/>
            <a:r>
              <a:rPr lang="en-US" dirty="0" smtClean="0"/>
              <a:t>of BIM in response to gefitinib </a:t>
            </a:r>
          </a:p>
          <a:p>
            <a:pPr algn="ctr"/>
            <a:endParaRPr lang="en-US" dirty="0" smtClean="0"/>
          </a:p>
          <a:p>
            <a:pPr algn="ctr"/>
            <a:r>
              <a:rPr lang="en-US" dirty="0" smtClean="0"/>
              <a:t>but can be overcome by an irreversible inhibitor of EGFR.</a:t>
            </a:r>
            <a:endParaRPr lang="en-US" dirty="0"/>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gridCol w="1019032"/>
                <a:gridCol w="1254606"/>
                <a:gridCol w="1808788"/>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gridCol w="957347"/>
                <a:gridCol w="1270089"/>
                <a:gridCol w="1975695"/>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Philadelphia</a:t>
                      </a:r>
                      <a:endParaRPr lang="en-US" sz="2400" dirty="0"/>
                    </a:p>
                  </a:txBody>
                  <a:tcPr/>
                </a:tc>
                <a:tc>
                  <a:txBody>
                    <a:bodyPr/>
                    <a:lstStyle/>
                    <a:p>
                      <a:r>
                        <a:rPr lang="en-US" sz="2400" dirty="0" smtClean="0"/>
                        <a:t>PA.</a:t>
                      </a:r>
                      <a:endParaRPr lang="en-US" sz="2400" dirty="0"/>
                    </a:p>
                  </a:txBody>
                  <a:tcPr/>
                </a:tc>
                <a:tc>
                  <a:txBody>
                    <a:bodyPr/>
                    <a:lstStyle/>
                    <a:p>
                      <a:endParaRPr lang="en-US" sz="2400" dirty="0"/>
                    </a:p>
                  </a:txBody>
                  <a:tcPr/>
                </a:tc>
                <a:tc>
                  <a:txBody>
                    <a:bodyPr/>
                    <a:lstStyle/>
                    <a:p>
                      <a:r>
                        <a:rPr lang="en-US" sz="2400" dirty="0" smtClean="0"/>
                        <a:t>Locate_in</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Applications</a:t>
            </a:r>
            <a:endParaRPr lang="en-US" dirty="0"/>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smtClean="0"/>
              <a:t>Question Answering</a:t>
            </a:r>
          </a:p>
          <a:p>
            <a:pPr lvl="1"/>
            <a:r>
              <a:rPr lang="en-US" i="1" dirty="0" smtClean="0"/>
              <a:t>Which companies are releasing new smartphones new products in Europe this Spring?</a:t>
            </a:r>
          </a:p>
          <a:p>
            <a:pPr lvl="1"/>
            <a:r>
              <a:rPr lang="en-US" i="1" dirty="0" smtClean="0"/>
              <a:t>Alert me anytime a new smartphone is announced in the U.S.</a:t>
            </a:r>
          </a:p>
          <a:p>
            <a:r>
              <a:rPr lang="en-US" dirty="0" smtClean="0"/>
              <a:t>Data Analysis</a:t>
            </a:r>
          </a:p>
          <a:p>
            <a:pPr lvl="1"/>
            <a:r>
              <a:rPr lang="en-US" dirty="0" smtClean="0"/>
              <a:t>Analyze trends in product releases across different industries</a:t>
            </a:r>
          </a:p>
          <a:p>
            <a:pPr lvl="1"/>
            <a:r>
              <a:rPr lang="en-US" dirty="0" smtClean="0"/>
              <a:t>Is there a correlation between price and date of release?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NLP Perspective: Overview</a:t>
            </a:r>
            <a:endParaRPr lang="en-US" dirty="0"/>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NLP Pipeline</a:t>
            </a:r>
            <a:endParaRPr lang="en-US" sz="2800" dirty="0">
              <a:solidFill>
                <a:srgbClr val="000000"/>
              </a:solidFill>
            </a:endParaRP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Real Word Applications</a:t>
            </a:r>
            <a:endParaRPr lang="en-US" sz="2400" dirty="0">
              <a:solidFill>
                <a:srgbClr val="000000"/>
              </a:solidFill>
            </a:endParaRP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a:t>
            </a:r>
            <a:r>
              <a:rPr lang="en-US" sz="2800" dirty="0" smtClean="0">
                <a:solidFill>
                  <a:schemeClr val="tx1"/>
                </a:solidFill>
              </a:rPr>
              <a:t>Texts (</a:t>
            </a:r>
            <a:r>
              <a:rPr lang="en-US" sz="2800" dirty="0">
                <a:solidFill>
                  <a:schemeClr val="tx1"/>
                </a:solidFill>
              </a:rPr>
              <a:t>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t>
            </a:r>
            <a:r>
              <a:rPr lang="en-US" sz="2800" dirty="0" smtClean="0">
                <a:solidFill>
                  <a:schemeClr val="tx1"/>
                </a:solidFill>
              </a:rPr>
              <a:t>&amp; Phonology Analysis</a:t>
            </a:r>
            <a:endParaRPr lang="en-US" sz="2800" dirty="0">
              <a:solidFill>
                <a:schemeClr val="tx1"/>
              </a:solidFill>
            </a:endParaRP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a:t>
            </a:r>
            <a:r>
              <a:rPr lang="en-US" sz="2800" dirty="0" smtClean="0">
                <a:solidFill>
                  <a:schemeClr val="tx1"/>
                </a:solidFill>
              </a:rPr>
              <a:t>Tagging</a:t>
            </a:r>
            <a:endParaRPr lang="en-US" sz="2800" dirty="0">
              <a:solidFill>
                <a:schemeClr val="tx1"/>
              </a:solidFill>
            </a:endParaRP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NLP Pipeline</a:t>
            </a:r>
            <a:endParaRPr lang="en-US" sz="2800" dirty="0">
              <a:solidFill>
                <a:srgbClr val="000000"/>
              </a:solidFill>
            </a:endParaRP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a:t>
            </a:r>
            <a:r>
              <a:rPr lang="en-US" sz="2800" smtClean="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Preprocessing</a:t>
            </a:r>
            <a:r>
              <a:rPr lang="en-US" sz="2800" dirty="0">
                <a:solidFill>
                  <a:schemeClr val="tx1"/>
                </a:solidFill>
              </a:rPr>
              <a:t>)</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Intro to Information Extraction</a:t>
            </a:r>
            <a:endParaRPr lang="en-US" sz="3200" dirty="0">
              <a:solidFill>
                <a:srgbClr val="000000"/>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Entity Relation Extraction</a:t>
            </a:r>
            <a:endParaRPr lang="en-US" sz="3200" dirty="0">
              <a:solidFill>
                <a:srgbClr val="000000"/>
              </a:solidFill>
            </a:endParaRPr>
          </a:p>
        </p:txBody>
      </p:sp>
    </p:spTree>
    <p:extLst>
      <p:ext uri="{BB962C8B-B14F-4D97-AF65-F5344CB8AC3E}">
        <p14:creationId xmlns:p14="http://schemas.microsoft.com/office/powerpoint/2010/main" val="1012450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Intro to Information Extraction</a:t>
            </a:r>
            <a:endParaRPr lang="en-US" sz="3200" dirty="0">
              <a:solidFill>
                <a:schemeClr val="bg1">
                  <a:lumMod val="85000"/>
                </a:schemeClr>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Entity Relation Extraction</a:t>
            </a:r>
            <a:endParaRPr lang="en-US" sz="3200" dirty="0">
              <a:solidFill>
                <a:schemeClr val="bg1">
                  <a:lumMod val="85000"/>
                </a:schemeClr>
              </a:solidFill>
            </a:endParaRPr>
          </a:p>
        </p:txBody>
      </p:sp>
    </p:spTree>
    <p:extLst>
      <p:ext uri="{BB962C8B-B14F-4D97-AF65-F5344CB8AC3E}">
        <p14:creationId xmlns:p14="http://schemas.microsoft.com/office/powerpoint/2010/main" val="3484308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smtClean="0"/>
              <a:t>Task</a:t>
            </a:r>
            <a:r>
              <a:rPr lang="en-US" sz="2400" dirty="0"/>
              <a:t>: identify all mentions of named </a:t>
            </a:r>
            <a:r>
              <a:rPr lang="en-US" sz="2400" dirty="0" smtClean="0"/>
              <a:t>entities </a:t>
            </a:r>
            <a:r>
              <a:rPr lang="en-US" sz="2400" dirty="0"/>
              <a:t>(people, organizations, locations, dates</a:t>
            </a:r>
            <a:r>
              <a:rPr lang="en-US" sz="2400" dirty="0" smtClean="0"/>
              <a:t>) from natural language texts.</a:t>
            </a:r>
            <a:endParaRPr lang="en-US" sz="2400" dirty="0"/>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Setting</a:t>
            </a:r>
            <a:endParaRPr lang="en-US" dirty="0"/>
          </a:p>
        </p:txBody>
      </p:sp>
      <p:sp>
        <p:nvSpPr>
          <p:cNvPr id="3" name="Content Placeholder 2"/>
          <p:cNvSpPr>
            <a:spLocks noGrp="1"/>
          </p:cNvSpPr>
          <p:nvPr>
            <p:ph idx="1"/>
          </p:nvPr>
        </p:nvSpPr>
        <p:spPr/>
        <p:txBody>
          <a:bodyPr/>
          <a:lstStyle/>
          <a:p>
            <a:pPr marL="0" indent="0">
              <a:buNone/>
            </a:pPr>
            <a:r>
              <a:rPr lang="en-US" dirty="0" smtClean="0"/>
              <a:t>Assume we have annotated examples </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a:t>
            </a:r>
            <a:r>
              <a:rPr lang="en-US" sz="2400" dirty="0" smtClean="0">
                <a:solidFill>
                  <a:srgbClr val="008000"/>
                </a:solidFill>
              </a:rPr>
              <a:t>./GPE  </a:t>
            </a:r>
            <a:r>
              <a:rPr lang="en-US" sz="2400" dirty="0" smtClean="0">
                <a:solidFill>
                  <a:srgbClr val="558ED5"/>
                </a:solidFill>
              </a:rPr>
              <a:t>intelligence/ORG</a:t>
            </a:r>
            <a:r>
              <a:rPr lang="en-US" sz="2400" dirty="0" smtClean="0"/>
              <a:t>  </a:t>
            </a:r>
            <a:r>
              <a:rPr lang="en-US" sz="2400" dirty="0" smtClean="0">
                <a:solidFill>
                  <a:schemeClr val="accent6">
                    <a:lumMod val="75000"/>
                  </a:schemeClr>
                </a:solidFill>
              </a:rPr>
              <a:t>officials/PER</a:t>
            </a:r>
            <a:r>
              <a:rPr lang="en-US" sz="2400" dirty="0" smtClean="0"/>
              <a:t> now/O  believe/O  </a:t>
            </a:r>
            <a:r>
              <a:rPr lang="en-US" sz="2400" dirty="0" smtClean="0">
                <a:solidFill>
                  <a:srgbClr val="008000"/>
                </a:solidFill>
              </a:rPr>
              <a:t>North/GPE  Korea/GPE </a:t>
            </a:r>
            <a:r>
              <a:rPr lang="en-US" sz="2400" dirty="0" smtClean="0"/>
              <a:t> is/O  developing/O  the/O  technology/O  to/O  make/O  nuclear/O  warheads/O small</a:t>
            </a:r>
            <a:r>
              <a:rPr lang="en-US" sz="2400" dirty="0"/>
              <a:t>/</a:t>
            </a:r>
            <a:r>
              <a:rPr lang="en-US" sz="2400" dirty="0" smtClean="0"/>
              <a:t>O. </a:t>
            </a:r>
            <a:endParaRPr lang="en-US" sz="2400" dirty="0"/>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D5570C"/>
                </a:solidFill>
              </a:rPr>
              <a:t>Tag</a:t>
            </a:r>
            <a:r>
              <a:rPr lang="en-US" dirty="0" smtClean="0">
                <a:solidFill>
                  <a:srgbClr val="3C58AD"/>
                </a:solidFill>
              </a:rPr>
              <a:t> </a:t>
            </a:r>
            <a:r>
              <a:rPr lang="en-US" dirty="0" smtClean="0">
                <a:solidFill>
                  <a:srgbClr val="D5570C"/>
                </a:solidFill>
              </a:rPr>
              <a:t>set:</a:t>
            </a:r>
          </a:p>
          <a:p>
            <a:pPr algn="ctr"/>
            <a:r>
              <a:rPr lang="en-US" dirty="0" smtClean="0">
                <a:solidFill>
                  <a:srgbClr val="3C58AD"/>
                </a:solidFill>
              </a:rPr>
              <a:t>GPE, ORG, PER, O</a:t>
            </a:r>
            <a:r>
              <a:rPr lang="is-IS" dirty="0" smtClean="0">
                <a:solidFill>
                  <a:srgbClr val="3C58AD"/>
                </a:solidFill>
              </a:rPr>
              <a:t>…</a:t>
            </a:r>
            <a:endParaRPr lang="en-US" dirty="0" smtClean="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NER Tagger</a:t>
            </a:r>
            <a:endParaRPr lang="en-US" dirty="0"/>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U.S.</a:t>
            </a:r>
          </a:p>
          <a:p>
            <a:pPr algn="ctr"/>
            <a:r>
              <a:rPr lang="en-US" sz="2000" dirty="0">
                <a:solidFill>
                  <a:schemeClr val="tx1"/>
                </a:solidFill>
              </a:rPr>
              <a:t>i</a:t>
            </a:r>
            <a:r>
              <a:rPr lang="en-US" sz="2000" dirty="0" smtClean="0">
                <a:solidFill>
                  <a:schemeClr val="tx1"/>
                </a:solidFill>
              </a:rPr>
              <a:t>ntelligen.</a:t>
            </a:r>
          </a:p>
          <a:p>
            <a:pPr algn="ctr"/>
            <a:r>
              <a:rPr lang="en-US" sz="2000" dirty="0">
                <a:solidFill>
                  <a:schemeClr val="tx1"/>
                </a:solidFill>
              </a:rPr>
              <a:t>o</a:t>
            </a:r>
            <a:r>
              <a:rPr lang="en-US" sz="2000" dirty="0" smtClean="0">
                <a:solidFill>
                  <a:schemeClr val="tx1"/>
                </a:solidFill>
              </a:rPr>
              <a:t>fficials</a:t>
            </a:r>
          </a:p>
          <a:p>
            <a:pPr algn="ctr"/>
            <a:r>
              <a:rPr lang="en-US" sz="2000" dirty="0">
                <a:solidFill>
                  <a:schemeClr val="tx1"/>
                </a:solidFill>
              </a:rPr>
              <a:t>n</a:t>
            </a:r>
            <a:r>
              <a:rPr lang="en-US" sz="2000" dirty="0" smtClean="0">
                <a:solidFill>
                  <a:schemeClr val="tx1"/>
                </a:solidFill>
              </a:rPr>
              <a:t>ow </a:t>
            </a:r>
          </a:p>
          <a:p>
            <a:pPr algn="ctr"/>
            <a:r>
              <a:rPr lang="en-US" sz="2000" dirty="0">
                <a:solidFill>
                  <a:schemeClr val="tx1"/>
                </a:solidFill>
              </a:rPr>
              <a:t>b</a:t>
            </a:r>
            <a:r>
              <a:rPr lang="en-US" sz="2000" dirty="0" smtClean="0">
                <a:solidFill>
                  <a:schemeClr val="tx1"/>
                </a:solidFill>
              </a:rPr>
              <a:t>elieve</a:t>
            </a:r>
          </a:p>
          <a:p>
            <a:pPr algn="ctr"/>
            <a:r>
              <a:rPr lang="en-US" sz="2000" dirty="0" smtClean="0">
                <a:solidFill>
                  <a:schemeClr val="tx1"/>
                </a:solidFill>
              </a:rPr>
              <a:t>North</a:t>
            </a:r>
          </a:p>
          <a:p>
            <a:pPr algn="ctr"/>
            <a:r>
              <a:rPr lang="en-US" sz="2000" dirty="0" smtClean="0">
                <a:solidFill>
                  <a:schemeClr val="tx1"/>
                </a:solidFill>
              </a:rPr>
              <a:t>Korea</a:t>
            </a:r>
            <a:endParaRPr lang="en-US" sz="2000" dirty="0">
              <a:solidFill>
                <a:schemeClr val="tx1"/>
              </a:solidFill>
            </a:endParaRP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17375E"/>
                </a:solidFill>
              </a:rPr>
              <a:t>GPE</a:t>
            </a:r>
          </a:p>
          <a:p>
            <a:pPr algn="ctr"/>
            <a:r>
              <a:rPr lang="en-US" sz="2000" dirty="0" smtClean="0">
                <a:solidFill>
                  <a:srgbClr val="17375E"/>
                </a:solidFill>
              </a:rPr>
              <a:t>ORG</a:t>
            </a:r>
          </a:p>
          <a:p>
            <a:pPr algn="ctr"/>
            <a:r>
              <a:rPr lang="en-US" sz="2000" dirty="0" smtClean="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smtClean="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smtClean="0"/>
              <a:t>Words</a:t>
            </a:r>
            <a:endParaRPr lang="en-US" sz="2400" dirty="0"/>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smtClean="0"/>
              <a:t>Tags</a:t>
            </a:r>
            <a:endParaRPr lang="en-US" sz="2400" dirty="0"/>
          </a:p>
        </p:txBody>
      </p:sp>
    </p:spTree>
    <p:extLst>
      <p:ext uri="{BB962C8B-B14F-4D97-AF65-F5344CB8AC3E}">
        <p14:creationId xmlns:p14="http://schemas.microsoft.com/office/powerpoint/2010/main" val="4201898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 problems</a:t>
            </a:r>
            <a:endParaRPr lang="en-US" dirty="0"/>
          </a:p>
        </p:txBody>
      </p:sp>
      <p:sp>
        <p:nvSpPr>
          <p:cNvPr id="3" name="Content Placeholder 2"/>
          <p:cNvSpPr>
            <a:spLocks noGrp="1"/>
          </p:cNvSpPr>
          <p:nvPr>
            <p:ph idx="1"/>
          </p:nvPr>
        </p:nvSpPr>
        <p:spPr/>
        <p:txBody>
          <a:bodyPr/>
          <a:lstStyle/>
          <a:p>
            <a:r>
              <a:rPr lang="en-US" dirty="0" smtClean="0"/>
              <a:t>Many problems in NLP can be formulated as sequence tagging problems.</a:t>
            </a:r>
          </a:p>
          <a:p>
            <a:endParaRPr lang="en-US" dirty="0"/>
          </a:p>
          <a:p>
            <a:r>
              <a:rPr lang="en-US" dirty="0" smtClean="0"/>
              <a:t>Brainstorm: </a:t>
            </a:r>
            <a:br>
              <a:rPr lang="en-US" dirty="0" smtClean="0"/>
            </a:br>
            <a:r>
              <a:rPr lang="en-US" dirty="0" smtClean="0"/>
              <a:t>name other sequential tagging problems</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smtClean="0"/>
              <a:t>Task</a:t>
            </a:r>
            <a:r>
              <a:rPr lang="en-US" dirty="0"/>
              <a:t>: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smtClean="0"/>
              <a:t>Task</a:t>
            </a:r>
            <a:r>
              <a:rPr lang="en-US" dirty="0"/>
              <a:t>: identify all non-recursive NP, verb (“VP”) and preposition (“PP”) chunks</a:t>
            </a:r>
          </a:p>
        </p:txBody>
      </p:sp>
      <p:pic>
        <p:nvPicPr>
          <p:cNvPr id="4" name="Picture 3"/>
          <p:cNvPicPr>
            <a:picLocks noChangeAspect="1"/>
          </p:cNvPicPr>
          <p:nvPr/>
        </p:nvPicPr>
        <p:blipFill>
          <a:blip r:embed="rId2"/>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smtClean="0"/>
              <a:t>Define </a:t>
            </a:r>
            <a:r>
              <a:rPr lang="en-US" dirty="0"/>
              <a:t>three new </a:t>
            </a:r>
            <a:r>
              <a:rPr lang="en-US" dirty="0" smtClean="0"/>
              <a:t>tags</a:t>
            </a:r>
          </a:p>
          <a:p>
            <a:pPr lvl="1"/>
            <a:r>
              <a:rPr lang="en-US" sz="2400" dirty="0"/>
              <a:t>B-NP: beginning of a noun phrase chunk</a:t>
            </a:r>
          </a:p>
          <a:p>
            <a:pPr lvl="1"/>
            <a:r>
              <a:rPr lang="en-US" sz="2400" dirty="0"/>
              <a:t>I-NP: inside of a noun phrase chunk</a:t>
            </a:r>
          </a:p>
          <a:p>
            <a:pPr lvl="1"/>
            <a:r>
              <a:rPr lang="en-US" sz="2400" dirty="0"/>
              <a:t>O: outside of a noun phrase chunk</a:t>
            </a:r>
          </a:p>
        </p:txBody>
      </p:sp>
      <p:pic>
        <p:nvPicPr>
          <p:cNvPr id="4" name="Picture 3"/>
          <p:cNvPicPr>
            <a:picLocks noChangeAspect="1"/>
          </p:cNvPicPr>
          <p:nvPr/>
        </p:nvPicPr>
        <p:blipFill>
          <a:blip r:embed="rId2"/>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a:t>
            </a:r>
            <a:r>
              <a:rPr lang="en-US" dirty="0" smtClean="0"/>
              <a:t>Encoding for Shallow Parsing</a:t>
            </a:r>
            <a:endParaRPr lang="en-US" dirty="0"/>
          </a:p>
        </p:txBody>
      </p:sp>
      <p:sp>
        <p:nvSpPr>
          <p:cNvPr id="3" name="Content Placeholder 2"/>
          <p:cNvSpPr>
            <a:spLocks noGrp="1"/>
          </p:cNvSpPr>
          <p:nvPr>
            <p:ph idx="1"/>
          </p:nvPr>
        </p:nvSpPr>
        <p:spPr>
          <a:xfrm>
            <a:off x="628649" y="1270861"/>
            <a:ext cx="8292713" cy="4906102"/>
          </a:xfrm>
        </p:spPr>
        <p:txBody>
          <a:bodyPr/>
          <a:lstStyle/>
          <a:p>
            <a:r>
              <a:rPr lang="en-US" dirty="0" smtClean="0"/>
              <a:t>Define new tags</a:t>
            </a:r>
          </a:p>
          <a:p>
            <a:pPr lvl="1"/>
            <a:r>
              <a:rPr lang="en-US" sz="2200" dirty="0"/>
              <a:t>B-NP B-VP B-PP: beginning of an </a:t>
            </a:r>
            <a:r>
              <a:rPr lang="en-US" sz="2200" dirty="0" smtClean="0"/>
              <a:t>“NP”, </a:t>
            </a:r>
            <a:r>
              <a:rPr lang="en-US" sz="2200" dirty="0"/>
              <a:t>“VP”, “PP” chunk</a:t>
            </a:r>
          </a:p>
          <a:p>
            <a:pPr lvl="1"/>
            <a:r>
              <a:rPr lang="en-US" sz="2200" dirty="0" smtClean="0"/>
              <a:t>I-NP I-VP I-PP: </a:t>
            </a:r>
            <a:r>
              <a:rPr lang="en-US" sz="2200" dirty="0"/>
              <a:t>inside of an </a:t>
            </a:r>
            <a:r>
              <a:rPr lang="en-US" sz="2200" dirty="0" smtClean="0"/>
              <a:t>“NP”, </a:t>
            </a:r>
            <a:r>
              <a:rPr lang="en-US" sz="2200" dirty="0"/>
              <a:t>“VP”, “PP” chunk</a:t>
            </a:r>
          </a:p>
          <a:p>
            <a:pPr lvl="1"/>
            <a:r>
              <a:rPr lang="en-US" sz="2200" dirty="0"/>
              <a:t>O: outside of any chunk</a:t>
            </a:r>
          </a:p>
        </p:txBody>
      </p:sp>
      <p:pic>
        <p:nvPicPr>
          <p:cNvPr id="4" name="Picture 3"/>
          <p:cNvPicPr>
            <a:picLocks noChangeAspect="1"/>
          </p:cNvPicPr>
          <p:nvPr/>
        </p:nvPicPr>
        <p:blipFill>
          <a:blip r:embed="rId2"/>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a:t>
            </a:r>
            <a:r>
              <a:rPr lang="en-US" dirty="0" smtClean="0"/>
              <a:t>NER</a:t>
            </a:r>
            <a:endParaRPr lang="en-US" dirty="0"/>
          </a:p>
        </p:txBody>
      </p:sp>
      <p:sp>
        <p:nvSpPr>
          <p:cNvPr id="3" name="Content Placeholder 2"/>
          <p:cNvSpPr>
            <a:spLocks noGrp="1"/>
          </p:cNvSpPr>
          <p:nvPr>
            <p:ph idx="1"/>
          </p:nvPr>
        </p:nvSpPr>
        <p:spPr/>
        <p:txBody>
          <a:bodyPr/>
          <a:lstStyle/>
          <a:p>
            <a:r>
              <a:rPr lang="en-US" dirty="0" smtClean="0"/>
              <a:t>Define </a:t>
            </a:r>
            <a:r>
              <a:rPr lang="en-US" dirty="0"/>
              <a:t>many new </a:t>
            </a:r>
            <a:r>
              <a:rPr lang="en-US" dirty="0" smtClean="0"/>
              <a:t>tags</a:t>
            </a:r>
          </a:p>
          <a:p>
            <a:pPr lvl="1"/>
            <a:r>
              <a:rPr lang="en-US" sz="2000" dirty="0"/>
              <a:t>B-PERS, B-DATE,…: beginning of a mention of a person/date...</a:t>
            </a:r>
          </a:p>
          <a:p>
            <a:pPr lvl="1"/>
            <a:r>
              <a:rPr lang="en-US" sz="2000" dirty="0"/>
              <a:t>I-PERS, </a:t>
            </a:r>
            <a:r>
              <a:rPr lang="en-US" sz="2000" dirty="0" smtClean="0"/>
              <a:t>I-DATE</a:t>
            </a:r>
            <a:r>
              <a:rPr lang="en-US" sz="2000" dirty="0"/>
              <a:t>,…: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smtClean="0">
                <a:solidFill>
                  <a:schemeClr val="accent1"/>
                </a:solidFill>
              </a:rPr>
              <a:t>Exactly the same problems with different tag set!</a:t>
            </a:r>
            <a:endParaRPr lang="en-US" sz="2000" b="1" dirty="0">
              <a:solidFill>
                <a:schemeClr val="accent1"/>
              </a:solidFill>
            </a:endParaRP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t>Many NLP tasks are </a:t>
                </a:r>
                <a:r>
                  <a:rPr lang="en-US" sz="2800" dirty="0" smtClean="0">
                    <a:solidFill>
                      <a:srgbClr val="3C58AD"/>
                    </a:solidFill>
                  </a:rPr>
                  <a:t>sequence tagging</a:t>
                </a:r>
                <a:r>
                  <a:rPr lang="en-US" sz="2800" dirty="0" smtClean="0"/>
                  <a:t> tasks</a:t>
                </a:r>
              </a:p>
              <a:p>
                <a:pPr lvl="1"/>
                <a:r>
                  <a:rPr lang="en-US" dirty="0"/>
                  <a:t>Input: a sequence of </a:t>
                </a:r>
                <a:r>
                  <a:rPr lang="en-US" dirty="0" smtClean="0"/>
                  <a:t>tokens/words</a:t>
                </a:r>
              </a:p>
              <a:p>
                <a:pPr lvl="1"/>
                <a:r>
                  <a:rPr lang="en-US" dirty="0"/>
                  <a:t>Output:  a sequence of </a:t>
                </a:r>
                <a:r>
                  <a:rPr lang="en-US" dirty="0" smtClean="0"/>
                  <a:t>corresponding labels</a:t>
                </a:r>
              </a:p>
              <a:p>
                <a:pPr lvl="2"/>
                <a:r>
                  <a:rPr lang="en-US" dirty="0" smtClean="0"/>
                  <a:t>E.g., POS tags, BIO encoding for NER</a:t>
                </a:r>
              </a:p>
              <a:p>
                <a:pPr lvl="1"/>
                <a:r>
                  <a:rPr lang="en-US" dirty="0" smtClean="0"/>
                  <a:t>Solution: finding the most probable label sequence for the given word sequence</a:t>
                </a:r>
              </a:p>
              <a:p>
                <a:pPr lvl="2"/>
                <a14:m>
                  <m:oMath xmlns:m="http://schemas.openxmlformats.org/officeDocument/2006/math">
                    <m:sSup>
                      <m:sSupPr>
                        <m:ctrlPr>
                          <a:rPr lang="en-US" sz="3500" b="1" i="1">
                            <a:latin typeface="Cambria Math"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smtClean="0"/>
              </a:p>
              <a:p>
                <a:pPr lvl="1"/>
                <a14:m>
                  <m:oMath xmlns:m="http://schemas.openxmlformats.org/officeDocument/2006/math">
                    <m:r>
                      <a:rPr lang="en-US" b="1" i="1" dirty="0" smtClean="0">
                        <a:latin typeface="Cambria Math" panose="02040503050406030204" pitchFamily="18" charset="0"/>
                      </a:rPr>
                      <m:t>𝒕</m:t>
                    </m:r>
                  </m:oMath>
                </a14:m>
                <a:r>
                  <a:rPr lang="en-US" dirty="0" smtClean="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smtClean="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a:t>
              </a:r>
              <a:r>
                <a:rPr lang="en-US" sz="2400" baseline="-25000" dirty="0" smtClean="0"/>
                <a:t>i</a:t>
              </a:r>
              <a:endParaRPr lang="en-US" sz="2400" baseline="-25000" dirty="0"/>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x</a:t>
              </a:r>
              <a:r>
                <a:rPr lang="en-US" sz="2400" baseline="-25000" dirty="0" smtClean="0"/>
                <a:t>i</a:t>
              </a:r>
              <a:endParaRPr lang="en-US" sz="2400" baseline="-25000" dirty="0"/>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smtClean="0"/>
                <a:t>x</a:t>
              </a:r>
              <a:r>
                <a:rPr lang="en-US" sz="2400" baseline="-25000" dirty="0" err="1" smtClean="0"/>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smtClean="0"/>
                <a:t>y</a:t>
              </a:r>
              <a:r>
                <a:rPr lang="en-US" sz="2400" baseline="-25000" dirty="0" err="1" smtClean="0"/>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t</a:t>
              </a:r>
              <a:r>
                <a:rPr lang="en-US" sz="2400" baseline="-25000" dirty="0" err="1" smtClean="0"/>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w</a:t>
              </a:r>
              <a:r>
                <a:rPr lang="en-US" sz="2400" baseline="-25000" dirty="0" err="1" smtClean="0"/>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smtClean="0"/>
                <a:t>w</a:t>
              </a:r>
              <a:r>
                <a:rPr lang="en-US" sz="2400" baseline="-25000" dirty="0" err="1" smtClean="0"/>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smtClean="0"/>
                <a:t>t</a:t>
              </a:r>
              <a:r>
                <a:rPr lang="en-US" sz="2400" baseline="-25000" dirty="0" err="1" smtClean="0"/>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smtClean="0"/>
              </a:p>
              <a:p>
                <a:pPr lvl="1"/>
                <a:r>
                  <a:rPr lang="en-US" b="1" dirty="0"/>
                  <a:t>t</a:t>
                </a:r>
                <a:r>
                  <a:rPr lang="en-US" b="1" baseline="30000" dirty="0" smtClean="0"/>
                  <a:t>*</a:t>
                </a:r>
                <a:r>
                  <a:rPr lang="en-US" dirty="0" smtClean="0"/>
                  <a:t> is a vector/matrix</a:t>
                </a:r>
              </a:p>
              <a:p>
                <a:r>
                  <a:rPr lang="en-US" dirty="0" smtClean="0"/>
                  <a:t>Dependency between both (</a:t>
                </a:r>
                <a:r>
                  <a:rPr lang="en-US" b="1" dirty="0" smtClean="0"/>
                  <a:t>t, w</a:t>
                </a:r>
                <a:r>
                  <a:rPr lang="en-US" dirty="0" smtClean="0"/>
                  <a:t>) and (t</a:t>
                </a:r>
                <a:r>
                  <a:rPr lang="en-US" baseline="-25000" dirty="0" smtClean="0"/>
                  <a:t>i-1</a:t>
                </a:r>
                <a:r>
                  <a:rPr lang="en-US" dirty="0" smtClean="0"/>
                  <a:t>, </a:t>
                </a:r>
                <a:r>
                  <a:rPr lang="en-US" dirty="0" err="1" smtClean="0"/>
                  <a:t>t</a:t>
                </a:r>
                <a:r>
                  <a:rPr lang="en-US" baseline="-25000" dirty="0" err="1" smtClean="0"/>
                  <a:t>i</a:t>
                </a:r>
                <a:r>
                  <a:rPr lang="en-US" dirty="0" smtClean="0"/>
                  <a:t>)</a:t>
                </a:r>
              </a:p>
              <a:p>
                <a:r>
                  <a:rPr lang="en-US" dirty="0" smtClean="0"/>
                  <a:t>Structured output </a:t>
                </a:r>
              </a:p>
              <a:p>
                <a:r>
                  <a:rPr lang="en-US" dirty="0" smtClean="0"/>
                  <a:t>Difficult to solve the inference problem</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l="-2047" t="-826"/>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smtClean="0"/>
                  <a:t>*</a:t>
                </a:r>
                <a:r>
                  <a:rPr lang="en-US" dirty="0" smtClean="0"/>
                  <a:t> is a single label</a:t>
                </a:r>
              </a:p>
              <a:p>
                <a:r>
                  <a:rPr lang="en-US" dirty="0"/>
                  <a:t>Dependency </a:t>
                </a:r>
                <a:r>
                  <a:rPr lang="en-US" dirty="0" smtClean="0"/>
                  <a:t>only within </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𝑦</m:t>
                    </m:r>
                    <m:r>
                      <a:rPr lang="en-US" i="1" dirty="0" err="1">
                        <a:latin typeface="Cambria Math" panose="02040503050406030204" pitchFamily="18" charset="0"/>
                      </a:rPr>
                      <m:t>,</m:t>
                    </m:r>
                    <m:r>
                      <a:rPr lang="en-US" b="1" i="1" dirty="0" smtClean="0">
                        <a:latin typeface="Cambria Math" panose="02040503050406030204" pitchFamily="18" charset="0"/>
                      </a:rPr>
                      <m:t>𝒙</m:t>
                    </m:r>
                    <m:r>
                      <a:rPr lang="en-US" i="1" dirty="0">
                        <a:latin typeface="Cambria Math" panose="02040503050406030204" pitchFamily="18" charset="0"/>
                      </a:rPr>
                      <m:t>)</m:t>
                    </m:r>
                  </m:oMath>
                </a14:m>
                <a:r>
                  <a:rPr lang="en-US" dirty="0"/>
                  <a:t> </a:t>
                </a:r>
                <a:endParaRPr lang="en-US" dirty="0" smtClean="0"/>
              </a:p>
              <a:p>
                <a:r>
                  <a:rPr lang="en-US" dirty="0" smtClean="0"/>
                  <a:t>Independent output</a:t>
                </a:r>
              </a:p>
              <a:p>
                <a:r>
                  <a:rPr lang="en-US" dirty="0" smtClean="0"/>
                  <a:t>Easy to solve the inference problem</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l="-2038" t="-661" r="-2351"/>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Jason’s ice cream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Best tag sequence for P(”1,2,1”)?</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092" name="Worksheet" r:id="rId3" imgW="3035300" imgH="1193800" progId="Excel.Sheet.8">
                  <p:embed/>
                </p:oleObj>
              </mc:Choice>
              <mc:Fallback>
                <p:oleObj name="Worksheet" r:id="rId3" imgW="3035300" imgH="1193800" progId="Excel.Sheet.8">
                  <p:embed/>
                  <p:pic>
                    <p:nvPicPr>
                      <p:cNvPr id="0" name=""/>
                      <p:cNvPicPr/>
                      <p:nvPr/>
                    </p:nvPicPr>
                    <p:blipFill>
                      <a:blip r:embed="rId4"/>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smtClean="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smtClean="0">
                <a:solidFill>
                  <a:srgbClr val="3C58AD"/>
                </a:solidFill>
              </a:rPr>
              <a:t>0.8</a:t>
            </a:r>
            <a:endParaRPr lang="en-US" dirty="0">
              <a:solidFill>
                <a:srgbClr val="3C58AD"/>
              </a:solidFill>
            </a:endParaRP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smtClean="0">
                <a:solidFill>
                  <a:srgbClr val="3C58AD"/>
                </a:solidFill>
              </a:rPr>
              <a:t>0.2</a:t>
            </a:r>
            <a:endParaRPr lang="en-US" dirty="0">
              <a:solidFill>
                <a:srgbClr val="3C58AD"/>
              </a:solidFill>
            </a:endParaRP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smtClean="0">
                <a:solidFill>
                  <a:srgbClr val="D5570C"/>
                </a:solidFill>
              </a:rPr>
              <a:t>0.4</a:t>
            </a:r>
            <a:endParaRPr lang="en-US" dirty="0">
              <a:solidFill>
                <a:srgbClr val="D5570C"/>
              </a:solidFill>
            </a:endParaRP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smtClean="0">
                <a:solidFill>
                  <a:srgbClr val="D5570C"/>
                </a:solidFill>
              </a:rPr>
              <a:t>0.1</a:t>
            </a:r>
            <a:endParaRPr lang="en-US" dirty="0">
              <a:solidFill>
                <a:srgbClr val="D5570C"/>
              </a:solidFill>
            </a:endParaRP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smtClean="0">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smtClean="0">
                <a:solidFill>
                  <a:srgbClr val="D5570C"/>
                </a:solidFill>
              </a:rPr>
              <a:t>0.2</a:t>
            </a:r>
            <a:endParaRPr lang="en-US" dirty="0">
              <a:solidFill>
                <a:srgbClr val="D5570C"/>
              </a:solidFill>
            </a:endParaRPr>
          </a:p>
        </p:txBody>
      </p:sp>
    </p:spTree>
    <p:extLst>
      <p:ext uri="{BB962C8B-B14F-4D97-AF65-F5344CB8AC3E}">
        <p14:creationId xmlns:p14="http://schemas.microsoft.com/office/powerpoint/2010/main" val="1202535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in generative model</a:t>
            </a:r>
            <a:endParaRPr lang="en-US" dirty="0"/>
          </a:p>
        </p:txBody>
      </p:sp>
      <p:sp>
        <p:nvSpPr>
          <p:cNvPr id="3" name="Content Placeholder 2"/>
          <p:cNvSpPr>
            <a:spLocks noGrp="1"/>
          </p:cNvSpPr>
          <p:nvPr>
            <p:ph idx="1"/>
          </p:nvPr>
        </p:nvSpPr>
        <p:spPr/>
        <p:txBody>
          <a:bodyPr>
            <a:normAutofit/>
          </a:bodyPr>
          <a:lstStyle/>
          <a:p>
            <a:r>
              <a:rPr lang="en-US" dirty="0" smtClean="0">
                <a:solidFill>
                  <a:srgbClr val="D5570C"/>
                </a:solidFill>
              </a:rPr>
              <a:t>Inference:</a:t>
            </a:r>
            <a:r>
              <a:rPr lang="en-US" dirty="0" smtClean="0"/>
              <a:t> What </a:t>
            </a:r>
            <a:r>
              <a:rPr lang="en-US" dirty="0"/>
              <a:t>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smtClean="0"/>
              <a:t>w</a:t>
            </a:r>
          </a:p>
          <a:p>
            <a:endParaRPr lang="en-US" dirty="0">
              <a:latin typeface="Arial" charset="0"/>
              <a:ea typeface="Arial" charset="0"/>
              <a:cs typeface="Arial" charset="0"/>
            </a:endParaRPr>
          </a:p>
          <a:p>
            <a:endParaRPr lang="en-US" dirty="0" smtClean="0">
              <a:latin typeface="Arial" charset="0"/>
              <a:ea typeface="Arial" charset="0"/>
              <a:cs typeface="Arial" charset="0"/>
            </a:endParaRPr>
          </a:p>
          <a:p>
            <a:endParaRPr lang="en-US" dirty="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What are the </a:t>
            </a:r>
            <a:r>
              <a:rPr lang="en-US" dirty="0" smtClean="0">
                <a:solidFill>
                  <a:srgbClr val="3C58AD"/>
                </a:solidFill>
                <a:latin typeface="Arial" charset="0"/>
                <a:ea typeface="Arial" charset="0"/>
                <a:cs typeface="Arial" charset="0"/>
              </a:rPr>
              <a:t>latent states</a:t>
            </a:r>
            <a:r>
              <a:rPr lang="en-US" dirty="0" smtClean="0">
                <a:latin typeface="Arial" charset="0"/>
                <a:ea typeface="Arial" charset="0"/>
                <a:cs typeface="Arial" charset="0"/>
              </a:rPr>
              <a:t> that most likely generate the sequence of word </a:t>
            </a:r>
            <a:r>
              <a:rPr lang="en-US" b="1" dirty="0" smtClean="0">
                <a:latin typeface="Arial" charset="0"/>
                <a:ea typeface="Arial" charset="0"/>
                <a:cs typeface="Arial" charset="0"/>
              </a:rPr>
              <a:t>w</a:t>
            </a:r>
            <a:endParaRPr lang="en-US" b="1" dirty="0">
              <a:latin typeface="Arial" charset="0"/>
              <a:ea typeface="Arial" charset="0"/>
              <a:cs typeface="Arial" charset="0"/>
            </a:endParaRP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Find best tag sequence of  “</a:t>
                </a:r>
                <a:r>
                  <a:rPr lang="en-US" dirty="0" smtClean="0">
                    <a:solidFill>
                      <a:srgbClr val="3C58AD"/>
                    </a:solidFill>
                  </a:rPr>
                  <a:t>I love cat</a:t>
                </a:r>
                <a:r>
                  <a:rPr lang="en-US" dirty="0" smtClean="0"/>
                  <a:t>”</a:t>
                </a:r>
              </a:p>
              <a:p>
                <a:r>
                  <a:rPr lang="en-US" dirty="0" smtClean="0"/>
                  <a:t>Remember, we model </a:t>
                </a:r>
                <a14:m>
                  <m:oMath xmlns:m="http://schemas.openxmlformats.org/officeDocument/2006/math">
                    <m:r>
                      <a:rPr lang="en-US" sz="2800" i="1">
                        <a:latin typeface="Cambria Math" charset="0"/>
                      </a:rPr>
                      <m:t>𝑃</m:t>
                    </m:r>
                    <m:d>
                      <m:dPr>
                        <m:ctrlPr>
                          <a:rPr lang="en-US" sz="2800" i="1">
                            <a:latin typeface="Cambria Math"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smtClean="0"/>
              <a:t>Find the best one from all possible tag sequences</a:t>
            </a:r>
            <a:endParaRPr lang="en-US" sz="3000" dirty="0"/>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smtClean="0"/>
                  <a:t>Assume we have 2 tags N, V</a:t>
                </a:r>
              </a:p>
              <a:p>
                <a:r>
                  <a:rPr lang="en-US" dirty="0" smtClean="0"/>
                  <a:t>Which one is the best?</a:t>
                </a:r>
              </a:p>
              <a:p>
                <a:pPr marL="0" indent="0">
                  <a:buNone/>
                </a:pPr>
                <a:r>
                  <a:rPr lang="en-US" sz="18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i="1" dirty="0" smtClean="0">
                    <a:latin typeface="Cambria Math" charset="0"/>
                  </a:rPr>
                  <a:t/>
                </a:r>
                <a:br>
                  <a:rPr lang="en-US" sz="2600" b="1" i="1" dirty="0" smtClean="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smtClean="0"/>
                  <a:t> </a:t>
                </a:r>
                <a:br>
                  <a:rPr lang="en-US" sz="2600" b="1" dirty="0" smtClean="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smtClean="0"/>
                  <a:t>, </a:t>
                </a:r>
                <a:br>
                  <a:rPr lang="en-US" sz="2600" dirty="0" smtClean="0"/>
                </a:br>
                <a:r>
                  <a:rPr lang="en-US" sz="26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smtClean="0"/>
              </a:p>
              <a:p>
                <a:pPr marL="0" indent="0">
                  <a:buNone/>
                </a:pPr>
                <a:endParaRPr lang="en-US" sz="2600" dirty="0"/>
              </a:p>
              <a:p>
                <a:pPr marL="0" indent="0">
                  <a:buNone/>
                </a:pPr>
                <a:endParaRPr lang="en-US" sz="3100" dirty="0" smtClean="0"/>
              </a:p>
              <a:p>
                <a:r>
                  <a:rPr lang="en-US" sz="3100" dirty="0" smtClean="0"/>
                  <a:t>Again! We need an efficient algorithm</a:t>
                </a:r>
                <a:r>
                  <a:rPr lang="en-US" sz="2600"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rellis diagram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Goal: </a:t>
                </a:r>
                <a14:m>
                  <m:oMath xmlns:m="http://schemas.openxmlformats.org/officeDocument/2006/math">
                    <m:func>
                      <m:funcPr>
                        <m:ctrlPr>
                          <a:rPr lang="en-US" sz="2600" b="0" i="1" dirty="0" smtClean="0">
                            <a:latin typeface="Cambria Math" charset="0"/>
                          </a:rPr>
                        </m:ctrlPr>
                      </m:funcPr>
                      <m:fName>
                        <m:r>
                          <m:rPr>
                            <m:sty m:val="p"/>
                          </m:rPr>
                          <a:rPr lang="en-US" sz="2600" i="0" dirty="0" smtClean="0">
                            <a:latin typeface="Cambria Math" charset="0"/>
                          </a:rPr>
                          <m:t>arg</m:t>
                        </m:r>
                      </m:fName>
                      <m:e>
                        <m:func>
                          <m:funcPr>
                            <m:ctrlPr>
                              <a:rPr lang="en-US" sz="2600" b="0" i="1" dirty="0" smtClean="0">
                                <a:latin typeface="Cambria Math" charset="0"/>
                              </a:rPr>
                            </m:ctrlPr>
                          </m:funcPr>
                          <m:fName>
                            <m:limLow>
                              <m:limLowPr>
                                <m:ctrlPr>
                                  <a:rPr lang="en-US" sz="2600" b="0" i="1" dirty="0" smtClean="0">
                                    <a:latin typeface="Cambria Math"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smtClean="0"/>
                  <a:t>)</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smtClean="0"/>
                  <a:t>)</a:t>
                </a:r>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charset="0"/>
                          </a:rPr>
                        </m:ctrlPr>
                      </m:funcPr>
                      <m:fName>
                        <m:r>
                          <m:rPr>
                            <m:sty m:val="p"/>
                          </m:rPr>
                          <a:rPr lang="en-US" sz="2600" dirty="0">
                            <a:latin typeface="Cambria Math" charset="0"/>
                          </a:rPr>
                          <m:t>arg</m:t>
                        </m:r>
                      </m:fName>
                      <m:e>
                        <m:func>
                          <m:funcPr>
                            <m:ctrlPr>
                              <a:rPr lang="en-US" sz="2600" i="1" dirty="0">
                                <a:latin typeface="Cambria Math" charset="0"/>
                              </a:rPr>
                            </m:ctrlPr>
                          </m:funcPr>
                          <m:fName>
                            <m:limLow>
                              <m:limLowPr>
                                <m:ctrlPr>
                                  <a:rPr lang="en-US" sz="2600" i="1" dirty="0">
                                    <a:latin typeface="Cambria Math"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smtClean="0"/>
              </a:p>
              <a:p>
                <a:r>
                  <a:rPr lang="en-US" sz="2600" dirty="0" smtClean="0"/>
                  <a:t>Find the best path!</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programming again!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Recursively decompose a problem into smaller sub-problems</a:t>
                </a:r>
              </a:p>
              <a:p>
                <a:r>
                  <a:rPr lang="en-US" dirty="0" smtClean="0"/>
                  <a:t>Similar to mathematical induction</a:t>
                </a:r>
              </a:p>
              <a:p>
                <a:pPr lvl="1"/>
                <a:r>
                  <a:rPr lang="en-US" dirty="0" smtClean="0">
                    <a:solidFill>
                      <a:srgbClr val="3C58AD"/>
                    </a:solidFill>
                  </a:rPr>
                  <a:t>Base step</a:t>
                </a:r>
                <a:r>
                  <a:rPr lang="en-US" dirty="0" smtClean="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smtClean="0"/>
              </a:p>
              <a:p>
                <a:pPr lvl="1"/>
                <a:r>
                  <a:rPr lang="en-US" dirty="0">
                    <a:solidFill>
                      <a:srgbClr val="3C58AD"/>
                    </a:solidFill>
                  </a:rPr>
                  <a:t>Inductive </a:t>
                </a:r>
                <a:r>
                  <a:rPr lang="en-US" dirty="0" smtClean="0">
                    <a:solidFill>
                      <a:srgbClr val="3C58AD"/>
                    </a:solidFill>
                  </a:rPr>
                  <a:t>step</a:t>
                </a:r>
                <a:r>
                  <a:rPr lang="en-US" dirty="0" smtClean="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smtClean="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p>
                      <m:sSupPr>
                        <m:ctrlPr>
                          <a:rPr lang="en-US" sz="2400" b="1" i="1" smtClean="0">
                            <a:latin typeface="Cambria Math" charset="0"/>
                          </a:rPr>
                        </m:ctrlPr>
                      </m:sSupPr>
                      <m:e>
                        <m:r>
                          <a:rPr lang="en-US" sz="2400" b="1" i="1">
                            <a:latin typeface="Cambria Math" charset="0"/>
                          </a:rPr>
                          <m:t>𝒕</m:t>
                        </m:r>
                      </m:e>
                      <m:sup>
                        <m:r>
                          <a:rPr lang="en-US" sz="2400" b="0" i="1" smtClean="0">
                            <a:latin typeface="Cambria Math" charset="0"/>
                          </a:rPr>
                          <m:t>𝑘</m:t>
                        </m:r>
                      </m:sup>
                    </m:sSup>
                  </m:oMath>
                </a14:m>
                <a:r>
                  <a:rPr lang="en-US" sz="2400" dirty="0" smtClean="0">
                    <a:latin typeface="Cambria Math" charset="0"/>
                  </a:rPr>
                  <a:t> : tag sequence with length </a:t>
                </a:r>
                <a14:m>
                  <m:oMath xmlns:m="http://schemas.openxmlformats.org/officeDocument/2006/math">
                    <m:r>
                      <a:rPr lang="en-US" sz="2400" b="0" i="1">
                        <a:latin typeface="Cambria Math" charset="0"/>
                      </a:rPr>
                      <m:t>𝑘</m:t>
                    </m:r>
                  </m:oMath>
                </a14:m>
                <a:r>
                  <a:rPr lang="en-US" sz="2400" dirty="0" smtClean="0">
                    <a:latin typeface="Cambria Math" charset="0"/>
                  </a:rPr>
                  <a:t>, </a:t>
                </a:r>
                <a14:m>
                  <m:oMath xmlns:m="http://schemas.openxmlformats.org/officeDocument/2006/math">
                    <m:sSup>
                      <m:sSupPr>
                        <m:ctrlPr>
                          <a:rPr lang="en-US" sz="2400" b="0" i="1" smtClean="0">
                            <a:latin typeface="Cambria Math"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smtClean="0">
                  <a:latin typeface="Cambria Math" charset="0"/>
                </a:endParaRP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charset="0"/>
                          </a:rPr>
                        </m:ctrlPr>
                      </m:funcPr>
                      <m:fName>
                        <m:r>
                          <a:rPr lang="en-US" sz="2400" b="0" i="1" smtClean="0">
                            <a:latin typeface="Cambria Math" charset="0"/>
                          </a:rPr>
                          <m:t>𝑚𝑎</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charset="0"/>
                                  </a:rPr>
                                  <m:t>max</m:t>
                                </m:r>
                              </m:e>
                              <m:lim>
                                <m:sSup>
                                  <m:sSupPr>
                                    <m:ctrlPr>
                                      <a:rPr lang="en-US" sz="2400" b="1" i="1" smtClean="0">
                                        <a:latin typeface="Cambria Math"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smtClean="0"/>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t>
            </a:r>
            <a:r>
              <a:rPr lang="en-US" dirty="0" smtClean="0"/>
              <a:t>ag @ </a:t>
            </a:r>
            <a:r>
              <a:rPr lang="en-US" dirty="0" err="1" smtClean="0"/>
              <a:t>i</a:t>
            </a:r>
            <a:r>
              <a:rPr lang="en-US" dirty="0" smtClean="0"/>
              <a:t>=k</a:t>
            </a:r>
            <a:endParaRPr lang="en-US" dirty="0"/>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smtClean="0"/>
              <a:t>tag sequences</a:t>
            </a:r>
            <a:endParaRPr lang="en-US" dirty="0"/>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r>
                  <a:rPr lang="en-US" sz="2400" i="1" dirty="0">
                    <a:latin typeface="Cambria Math" charset="0"/>
                  </a:rPr>
                  <a:t/>
                </a:r>
                <a:br>
                  <a:rPr lang="en-US" sz="2400" i="1" dirty="0">
                    <a:latin typeface="Cambria Math" charset="0"/>
                  </a:rPr>
                </a:br>
                <a14:m>
                  <m:oMath xmlns:m="http://schemas.openxmlformats.org/officeDocument/2006/math">
                    <m:func>
                      <m:funcPr>
                        <m:ctrlPr>
                          <a:rPr lang="en-US" sz="2000" i="1">
                            <a:latin typeface="Cambria Math" charset="0"/>
                          </a:rPr>
                        </m:ctrlPr>
                      </m:funcPr>
                      <m:fName>
                        <m:r>
                          <a:rPr lang="en-US" sz="2000" i="1">
                            <a:latin typeface="Cambria Math" charset="0"/>
                          </a:rPr>
                          <m:t>=</m:t>
                        </m:r>
                        <m:r>
                          <a:rPr lang="en-US" sz="2000" i="1">
                            <a:latin typeface="Cambria Math" charset="0"/>
                          </a:rPr>
                          <m:t>𝑚𝑎</m:t>
                        </m:r>
                        <m:sSub>
                          <m:sSubPr>
                            <m:ctrlPr>
                              <a:rPr lang="en-US" sz="2000" i="1">
                                <a:latin typeface="Cambria Math" charset="0"/>
                              </a:rPr>
                            </m:ctrlPr>
                          </m:sSubPr>
                          <m:e>
                            <m:r>
                              <a:rPr lang="en-US" sz="2000" i="1">
                                <a:latin typeface="Cambria Math" charset="0"/>
                              </a:rPr>
                              <m:t>𝑥</m:t>
                            </m:r>
                          </m:e>
                          <m:sub>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charset="0"/>
                              </a:rPr>
                            </m:ctrlPr>
                          </m:limLowPr>
                          <m:e>
                            <m:r>
                              <m:rPr>
                                <m:sty m:val="p"/>
                              </m:rPr>
                              <a:rPr lang="en-US" sz="2000">
                                <a:latin typeface="Cambria Math" charset="0"/>
                              </a:rPr>
                              <m:t>max</m:t>
                            </m:r>
                          </m:e>
                          <m:lim>
                            <m:sSup>
                              <m:sSupPr>
                                <m:ctrlPr>
                                  <a:rPr lang="en-US" sz="2000" b="1" i="1">
                                    <a:latin typeface="Cambria Math"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charset="0"/>
                          </a:rPr>
                        </m:ctrlPr>
                      </m:funcPr>
                      <m:fName>
                        <m:r>
                          <a:rPr lang="en-US" sz="1800" i="1">
                            <a:latin typeface="Cambria Math" charset="0"/>
                          </a:rPr>
                          <m:t>=</m:t>
                        </m:r>
                        <m:r>
                          <a:rPr lang="en-US" sz="1800" i="1">
                            <a:latin typeface="Cambria Math" charset="0"/>
                          </a:rPr>
                          <m:t>𝑚𝑎</m:t>
                        </m:r>
                        <m:sSub>
                          <m:sSubPr>
                            <m:ctrlPr>
                              <a:rPr lang="en-US" sz="1800" i="1">
                                <a:latin typeface="Cambria Math" charset="0"/>
                              </a:rPr>
                            </m:ctrlPr>
                          </m:sSubPr>
                          <m:e>
                            <m:r>
                              <a:rPr lang="en-US" sz="1800" i="1">
                                <a:latin typeface="Cambria Math" charset="0"/>
                              </a:rPr>
                              <m:t>𝑥</m:t>
                            </m:r>
                          </m:e>
                          <m:sub>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charset="0"/>
                              </a:rPr>
                            </m:ctrlPr>
                          </m:limLowPr>
                          <m:e>
                            <m:r>
                              <m:rPr>
                                <m:sty m:val="p"/>
                              </m:rPr>
                              <a:rPr lang="en-US" sz="1800">
                                <a:latin typeface="Cambria Math" charset="0"/>
                              </a:rPr>
                              <m:t>max</m:t>
                            </m:r>
                          </m:e>
                          <m:lim>
                            <m:sSup>
                              <m:sSupPr>
                                <m:ctrlPr>
                                  <a:rPr lang="en-US" sz="1800" b="1" i="1">
                                    <a:latin typeface="Cambria Math"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charset="0"/>
                              </a:rPr>
                            </m:ctrlPr>
                          </m:dPr>
                          <m:e>
                            <m:sSup>
                              <m:sSupPr>
                                <m:ctrlPr>
                                  <a:rPr lang="en-US" sz="1800" b="1" i="1">
                                    <a:latin typeface="Cambria Math"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charset="0"/>
                              </a:rPr>
                            </m:ctrlPr>
                          </m:dPr>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charset="0"/>
                              </a:rPr>
                            </m:ctrlPr>
                          </m:dPr>
                          <m:e>
                            <m:sSub>
                              <m:sSubPr>
                                <m:ctrlPr>
                                  <a:rPr lang="en-US" sz="1800" i="1">
                                    <a:latin typeface="Cambria Math"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Let’s call it </a:t>
                  </a:r>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This is </a:t>
                </a:r>
                <a14:m>
                  <m:oMath xmlns:m="http://schemas.openxmlformats.org/officeDocument/2006/math">
                    <m:r>
                      <a:rPr lang="en-US" b="0" i="0" smtClean="0">
                        <a:latin typeface="Cambria Math" charset="0"/>
                      </a:rPr>
                      <m:t> </m:t>
                    </m:r>
                    <m:sSub>
                      <m:sSubPr>
                        <m:ctrlPr>
                          <a:rPr lang="en-US" b="0" i="1" smtClean="0">
                            <a:latin typeface="Cambria Math"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b>
                      <m:sSubPr>
                        <m:ctrlPr>
                          <a:rPr lang="en-US" sz="2000" i="1" smtClean="0">
                            <a:latin typeface="Cambria Math"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charset="0"/>
                          </a:rPr>
                        </m:ctrlPr>
                      </m:funcPr>
                      <m:fName>
                        <m:limLow>
                          <m:limLowPr>
                            <m:ctrlPr>
                              <a:rPr lang="en-US" sz="2000" i="1" dirty="0">
                                <a:latin typeface="Cambria Math"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b>
                      <m:sSubPr>
                        <m:ctrlPr>
                          <a:rPr lang="en-US" sz="2200" i="1">
                            <a:latin typeface="Cambria Math"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charset="0"/>
                          </a:rPr>
                        </m:ctrlPr>
                      </m:dPr>
                      <m:e>
                        <m:r>
                          <a:rPr lang="en-US" sz="2200" i="1">
                            <a:latin typeface="Cambria Math" charset="0"/>
                          </a:rPr>
                          <m:t>𝑞</m:t>
                        </m:r>
                      </m:e>
                    </m:d>
                    <m:r>
                      <m:rPr>
                        <m:nor/>
                      </m:rPr>
                      <a:rPr lang="en-US" sz="2200" dirty="0"/>
                      <m:t>=</m:t>
                    </m:r>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r>
                  <a:rPr lang="en-US" sz="2200" dirty="0" smtClean="0"/>
                  <a:t/>
                </a:r>
                <a:br>
                  <a:rPr lang="en-US" sz="2200" dirty="0" smtClean="0"/>
                </a:br>
                <a14:m>
                  <m:oMath xmlns:m="http://schemas.openxmlformats.org/officeDocument/2006/math">
                    <m:r>
                      <m:rPr>
                        <m:nor/>
                      </m:rPr>
                      <a:rPr lang="en-US" sz="2200" dirty="0"/>
                      <m:t>=</m:t>
                    </m:r>
                    <m:func>
                      <m:funcPr>
                        <m:ctrlPr>
                          <a:rPr lang="en-US" sz="2200" i="1" dirty="0">
                            <a:latin typeface="Cambria Math" charset="0"/>
                          </a:rPr>
                        </m:ctrlPr>
                      </m:funcPr>
                      <m:fName>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smtClean="0"/>
                  <a:t> </a:t>
                </a:r>
                <a:endParaRPr lang="en-US" sz="2200" dirty="0"/>
              </a:p>
              <a:p>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Base step</a:t>
                </a:r>
                <a:r>
                  <a:rPr lang="en-US" sz="2800" dirty="0" smtClean="0"/>
                  <a:t>: </a:t>
                </a:r>
                <a:r>
                  <a:rPr lang="en-US" sz="2800" dirty="0" err="1" smtClean="0"/>
                  <a:t>i</a:t>
                </a:r>
                <a:r>
                  <a:rPr lang="en-US" sz="2800" dirty="0" smtClean="0"/>
                  <a:t>=0 </a:t>
                </a:r>
                <a:endParaRPr lang="en-US" sz="2200" dirty="0"/>
              </a:p>
              <a:p>
                <a14:m>
                  <m:oMath xmlns:m="http://schemas.openxmlformats.org/officeDocument/2006/math">
                    <m:sSub>
                      <m:sSubPr>
                        <m:ctrlPr>
                          <a:rPr lang="en-US" sz="2200" i="1">
                            <a:latin typeface="Cambria Math"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charset="0"/>
                          </a:rPr>
                        </m:ctrlPr>
                      </m:dPr>
                      <m:e>
                        <m:sSub>
                          <m:sSubPr>
                            <m:ctrlPr>
                              <a:rPr lang="en-US" sz="2200" b="0" i="1" smtClean="0">
                                <a:latin typeface="Cambria Math"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Initial:</a:t>
                </a:r>
              </a:p>
              <a:p>
                <a:r>
                  <a:rPr lang="en-US" sz="3000" dirty="0" smtClean="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charset="0"/>
                          </a:rPr>
                        </m:ctrlPr>
                      </m:dPr>
                      <m:e>
                        <m:sSub>
                          <m:sSubPr>
                            <m:ctrlPr>
                              <a:rPr lang="en-US" sz="3000" i="1">
                                <a:latin typeface="Cambria Math"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charset="0"/>
                            </a:rPr>
                          </m:ctrlPr>
                        </m:funcPr>
                        <m:fName>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charset="0"/>
                                </a:rPr>
                              </m:ctrlPr>
                            </m:funcPr>
                            <m:fName>
                              <m:limLow>
                                <m:limLowPr>
                                  <m:ctrlPr>
                                    <a:rPr lang="en-US" sz="2400" i="1" dirty="0">
                                      <a:latin typeface="Cambria Math" charset="0"/>
                                    </a:rPr>
                                  </m:ctrlPr>
                                </m:limLowPr>
                                <m:e>
                                  <m:r>
                                    <m:rPr>
                                      <m:sty m:val="p"/>
                                    </m:rPr>
                                    <a:rPr lang="en-US" sz="2400" dirty="0">
                                      <a:latin typeface="Cambria Math" charset="0"/>
                                    </a:rPr>
                                    <m:t>max</m:t>
                                  </m:r>
                                </m:e>
                                <m:lim>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charset="0"/>
                                    </a:rPr>
                                  </m:ctrlPr>
                                </m:dPr>
                                <m:e>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the best sequence</a:t>
            </a:r>
            <a:endParaRPr lang="en-US" dirty="0"/>
          </a:p>
        </p:txBody>
      </p:sp>
      <p:sp>
        <p:nvSpPr>
          <p:cNvPr id="3" name="Content Placeholder 2"/>
          <p:cNvSpPr>
            <a:spLocks noGrp="1"/>
          </p:cNvSpPr>
          <p:nvPr>
            <p:ph idx="1"/>
          </p:nvPr>
        </p:nvSpPr>
        <p:spPr/>
        <p:txBody>
          <a:bodyPr/>
          <a:lstStyle/>
          <a:p>
            <a:r>
              <a:rPr lang="en-US" dirty="0" smtClean="0"/>
              <a:t>Keep one </a:t>
            </a:r>
            <a:r>
              <a:rPr lang="en-US" dirty="0" err="1" smtClean="0">
                <a:solidFill>
                  <a:srgbClr val="3C58AD"/>
                </a:solidFill>
              </a:rPr>
              <a:t>backpointer</a:t>
            </a:r>
            <a:r>
              <a:rPr lang="en-US" dirty="0" smtClean="0">
                <a:solidFill>
                  <a:srgbClr val="3C58AD"/>
                </a:solidFill>
              </a:rPr>
              <a:t> </a:t>
            </a:r>
            <a:br>
              <a:rPr lang="en-US" dirty="0" smtClean="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a:t>
            </a:r>
            <a:endParaRPr lang="en-US" dirty="0"/>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Viterbi </a:t>
            </a:r>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Store the best </a:t>
                </a:r>
                <a:r>
                  <a:rPr lang="en-US" dirty="0"/>
                  <a:t>tag sequence for </a:t>
                </a:r>
                <a14:m>
                  <m:oMath xmlns:m="http://schemas.openxmlformats.org/officeDocument/2006/math">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a:t>
                </a:r>
                <a:r>
                  <a:rPr lang="en-US" dirty="0" smtClean="0"/>
                  <a:t>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smtClean="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smtClean="0"/>
              </a:p>
              <a:p>
                <a:r>
                  <a:rPr lang="en-US" dirty="0" smtClean="0"/>
                  <a:t>Recursively </a:t>
                </a:r>
                <a:r>
                  <a:rPr lang="en-US" dirty="0"/>
                  <a:t>compute </a:t>
                </a:r>
                <a:r>
                  <a:rPr lang="en-US" dirty="0" smtClean="0"/>
                  <a:t>T[j][</a:t>
                </a:r>
                <a:r>
                  <a:rPr lang="en-US" dirty="0" err="1" smtClean="0"/>
                  <a:t>i</a:t>
                </a:r>
                <a:r>
                  <a:rPr lang="en-US" dirty="0" smtClean="0"/>
                  <a:t>] </a:t>
                </a:r>
                <a:r>
                  <a:rPr lang="en-US" dirty="0"/>
                  <a:t>from the entries in the previous column </a:t>
                </a:r>
                <a:r>
                  <a:rPr lang="en-US" dirty="0" smtClean="0"/>
                  <a:t>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charset="0"/>
                          </a:rPr>
                        </m:ctrlPr>
                      </m:dPr>
                      <m:e>
                        <m:sSub>
                          <m:sSubPr>
                            <m:ctrlPr>
                              <a:rPr lang="en-US" sz="2400" i="1" dirty="0">
                                <a:latin typeface="Cambria Math"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charset="0"/>
                              </a:rPr>
                            </m:ctrlPr>
                          </m:dPr>
                          <m:e>
                            <m:sSup>
                              <m:sSupPr>
                                <m:ctrlPr>
                                  <a:rPr lang="en-US" sz="2400" b="0" i="1" dirty="0" smtClean="0">
                                    <a:latin typeface="Cambria Math"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smtClean="0">
                  <a:solidFill>
                    <a:srgbClr val="7030A0"/>
                  </a:solidFill>
                </a:rPr>
                <a:t>The best i-1 tag sequence</a:t>
              </a:r>
              <a:endParaRPr lang="en-US" sz="2000" i="1" dirty="0">
                <a:solidFill>
                  <a:srgbClr val="7030A0"/>
                </a:solidFill>
              </a:endParaRP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smtClean="0">
                  <a:solidFill>
                    <a:srgbClr val="0070C0"/>
                  </a:solidFill>
                </a:rPr>
                <a:t>Generating the current observation</a:t>
              </a:r>
              <a:endParaRPr lang="en-US" sz="2000" i="1" dirty="0">
                <a:solidFill>
                  <a:srgbClr val="0070C0"/>
                </a:solidFill>
              </a:endParaRP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smtClean="0">
                  <a:solidFill>
                    <a:srgbClr val="00B050"/>
                  </a:solidFill>
                </a:rPr>
                <a:t>Transition from the previous best ending tag</a:t>
              </a:r>
              <a:endParaRPr lang="en-US" sz="2000" i="1" dirty="0">
                <a:solidFill>
                  <a:srgbClr val="00B050"/>
                </a:solidFill>
              </a:endParaRP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modeling perspectives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Generative models</a:t>
                </a:r>
              </a:p>
              <a:p>
                <a:pPr lvl="1"/>
                <a:r>
                  <a:rPr lang="en-US" dirty="0" smtClean="0"/>
                  <a:t>Model the joint probability of labels and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r>
                  <a:rPr lang="en-US" b="0" dirty="0" smtClean="0">
                    <a:latin typeface="Cambria Math" panose="02040503050406030204" pitchFamily="18" charset="0"/>
                  </a:rPr>
                  <a:t>=</a:t>
                </a:r>
                <a:r>
                  <a:rPr lang="en-US" b="0"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e>
                        </m:d>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smtClean="0"/>
                  <a:t> </a:t>
                </a:r>
              </a:p>
              <a:p>
                <a:r>
                  <a:rPr lang="en-US" dirty="0" smtClean="0"/>
                  <a:t>Discriminative models</a:t>
                </a:r>
              </a:p>
              <a:p>
                <a:pPr lvl="1"/>
                <a:r>
                  <a:rPr lang="en-US" dirty="0" smtClean="0"/>
                  <a:t>Directly model the conditional probability of labels given the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r="-237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Often modeled by </a:t>
            </a:r>
            <a:r>
              <a:rPr lang="en-US" sz="2400" dirty="0" err="1" smtClean="0"/>
              <a:t>Softmax</a:t>
            </a:r>
            <a:r>
              <a:rPr lang="en-US" sz="2400" dirty="0" smtClean="0"/>
              <a:t> function </a:t>
            </a:r>
            <a:endParaRPr lang="en-US" sz="2400" dirty="0"/>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Generative V.S. discriminative models</a:t>
            </a:r>
            <a:endParaRPr lang="en-US" dirty="0"/>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smtClean="0"/>
              <a:t>Generative Model’s view</a:t>
            </a:r>
            <a:endParaRPr lang="en-US" sz="2000" dirty="0"/>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smtClean="0"/>
              <a:t>Discriminative Model’s view</a:t>
            </a:r>
            <a:endParaRPr lang="en-US" sz="2000" dirty="0"/>
          </a:p>
        </p:txBody>
      </p:sp>
    </p:spTree>
    <p:extLst>
      <p:ext uri="{BB962C8B-B14F-4D97-AF65-F5344CB8AC3E}">
        <p14:creationId xmlns:p14="http://schemas.microsoft.com/office/powerpoint/2010/main" val="1939514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is    </a:t>
            </a:r>
            <a:r>
              <a:rPr lang="en-US" sz="2400" dirty="0">
                <a:solidFill>
                  <a:srgbClr val="000000"/>
                </a:solidFill>
              </a:rPr>
              <a:t>developing    the    </a:t>
            </a:r>
            <a:r>
              <a:rPr lang="en-US" sz="2400" dirty="0" smtClean="0">
                <a:solidFill>
                  <a:srgbClr val="000000"/>
                </a:solidFill>
              </a:rPr>
              <a:t>technology    </a:t>
            </a:r>
            <a:r>
              <a:rPr lang="en-US" sz="2400" dirty="0">
                <a:solidFill>
                  <a:srgbClr val="000000"/>
                </a:solidFill>
              </a:rPr>
              <a:t>to    make    nuclear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warheads    </a:t>
            </a:r>
            <a:r>
              <a:rPr lang="en-US" sz="2400" dirty="0">
                <a:solidFill>
                  <a:srgbClr val="000000"/>
                </a:solidFill>
              </a:rPr>
              <a:t>small    enough    to    fit    atop    the    </a:t>
            </a:r>
            <a:r>
              <a:rPr lang="en-US" sz="2400" dirty="0" smtClean="0">
                <a:solidFill>
                  <a:srgbClr val="000000"/>
                </a:solidFill>
              </a:rPr>
              <a:t>country    </a:t>
            </a:r>
            <a:r>
              <a:rPr lang="en-US" sz="2400" dirty="0">
                <a:solidFill>
                  <a:srgbClr val="000000"/>
                </a:solidFill>
              </a:rPr>
              <a:t>'s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growing    </a:t>
            </a:r>
            <a:r>
              <a:rPr lang="en-US" sz="2400" dirty="0">
                <a:solidFill>
                  <a:srgbClr val="000000"/>
                </a:solidFill>
              </a:rPr>
              <a:t>arsenal    of    missiles    potentially    putting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Tokyo    </a:t>
            </a:r>
            <a:r>
              <a:rPr lang="en-US" sz="2400" dirty="0">
                <a:solidFill>
                  <a:srgbClr val="000000"/>
                </a:solidFill>
              </a:rPr>
              <a:t>and    </a:t>
            </a:r>
            <a:r>
              <a:rPr lang="en-US" sz="2400" dirty="0" smtClean="0">
                <a:solidFill>
                  <a:srgbClr val="000000"/>
                </a:solidFill>
              </a:rPr>
              <a:t>U.S</a:t>
            </a:r>
            <a:r>
              <a:rPr lang="en-US" sz="2400" dirty="0">
                <a:solidFill>
                  <a:srgbClr val="000000"/>
                </a:solidFill>
              </a:rPr>
              <a:t>.    troops    based    in    Japan    at    risk    ,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according    </a:t>
            </a:r>
            <a:r>
              <a:rPr lang="en-US" sz="2400" dirty="0">
                <a:solidFill>
                  <a:srgbClr val="000000"/>
                </a:solidFill>
              </a:rPr>
              <a:t>to    officials    who    </a:t>
            </a:r>
            <a:r>
              <a:rPr lang="en-US" sz="2400" dirty="0" smtClean="0">
                <a:solidFill>
                  <a:srgbClr val="000000"/>
                </a:solidFill>
              </a:rPr>
              <a:t>have    </a:t>
            </a:r>
            <a:r>
              <a:rPr lang="en-US" sz="2400" dirty="0">
                <a:solidFill>
                  <a:srgbClr val="000000"/>
                </a:solidFill>
              </a:rPr>
              <a:t>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a:t>
            </a:r>
            <a:r>
              <a:rPr lang="en-US" sz="3100" dirty="0" smtClean="0"/>
              <a:t>discriminative models</a:t>
            </a:r>
            <a:endParaRPr lang="en-US" sz="3100" dirty="0"/>
          </a:p>
        </p:txBody>
      </p:sp>
      <p:sp>
        <p:nvSpPr>
          <p:cNvPr id="4" name="Text Placeholder 3"/>
          <p:cNvSpPr>
            <a:spLocks noGrp="1"/>
          </p:cNvSpPr>
          <p:nvPr>
            <p:ph type="body" idx="1"/>
          </p:nvPr>
        </p:nvSpPr>
        <p:spPr>
          <a:xfrm>
            <a:off x="629842" y="950121"/>
            <a:ext cx="3868340" cy="823912"/>
          </a:xfrm>
        </p:spPr>
        <p:txBody>
          <a:bodyPr/>
          <a:lstStyle/>
          <a:p>
            <a:r>
              <a:rPr lang="en-US" sz="3000" dirty="0" smtClean="0"/>
              <a:t>Generative</a:t>
            </a:r>
            <a:endParaRPr lang="en-US" sz="3000" dirty="0"/>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smtClean="0">
                    <a:latin typeface="Arial" charset="0"/>
                    <a:ea typeface="Arial" charset="0"/>
                    <a:cs typeface="Arial" charset="0"/>
                  </a:rPr>
                  <a:t>joint distribution</a:t>
                </a:r>
              </a:p>
              <a:p>
                <a:pPr lvl="1"/>
                <a:r>
                  <a:rPr lang="en-US" sz="2400" dirty="0" smtClean="0">
                    <a:latin typeface="Arial" charset="0"/>
                    <a:ea typeface="Arial" charset="0"/>
                    <a:cs typeface="Arial" charset="0"/>
                  </a:rPr>
                  <a:t>Full probabilistic specification for all the random variables</a:t>
                </a:r>
              </a:p>
              <a:p>
                <a:r>
                  <a:rPr lang="en-US" sz="2400" dirty="0" smtClean="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smtClean="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Can be used in unsupervised learning</a:t>
                </a:r>
                <a:endParaRPr lang="en-US" sz="2400" dirty="0">
                  <a:latin typeface="Arial" charset="0"/>
                  <a:ea typeface="Arial" charset="0"/>
                  <a:cs typeface="Arial" charset="0"/>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t>Discriminative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smtClean="0">
                    <a:latin typeface="Arial" charset="0"/>
                    <a:ea typeface="Arial" charset="0"/>
                    <a:cs typeface="Arial" charset="0"/>
                  </a:rPr>
                  <a:t>conditional distribution</a:t>
                </a:r>
              </a:p>
              <a:p>
                <a:pPr lvl="1"/>
                <a:r>
                  <a:rPr lang="en-US" sz="2400" dirty="0" smtClean="0">
                    <a:latin typeface="Arial" charset="0"/>
                    <a:ea typeface="Arial" charset="0"/>
                    <a:cs typeface="Arial" charset="0"/>
                  </a:rPr>
                  <a:t>Only explain the target variable</a:t>
                </a:r>
              </a:p>
              <a:p>
                <a:r>
                  <a:rPr lang="en-US" sz="2400" dirty="0" smtClean="0">
                    <a:latin typeface="Arial" charset="0"/>
                    <a:ea typeface="Arial" charset="0"/>
                    <a:cs typeface="Arial" charset="0"/>
                  </a:rPr>
                  <a:t>Arbitrary </a:t>
                </a:r>
                <a:r>
                  <a:rPr lang="en-US" sz="2400" dirty="0">
                    <a:latin typeface="Arial" charset="0"/>
                    <a:ea typeface="Arial" charset="0"/>
                    <a:cs typeface="Arial" charset="0"/>
                  </a:rPr>
                  <a:t>features can be incorporated for </a:t>
                </a:r>
                <a:r>
                  <a:rPr lang="en-US" sz="2400" dirty="0" smtClean="0">
                    <a:latin typeface="Arial" charset="0"/>
                    <a:ea typeface="Arial" charset="0"/>
                    <a:cs typeface="Arial" charset="0"/>
                  </a:rPr>
                  <a:t>modeling P</a:t>
                </a:r>
                <a14:m>
                  <m:oMath xmlns:m="http://schemas.openxmlformats.org/officeDocument/2006/math">
                    <m:d>
                      <m:dPr>
                        <m:ctrlPr>
                          <a:rPr lang="en-US" sz="2400" i="1">
                            <a:latin typeface="Cambria Math"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smtClean="0">
                    <a:latin typeface="Arial" charset="0"/>
                    <a:ea typeface="Arial" charset="0"/>
                    <a:cs typeface="Arial" charset="0"/>
                  </a:rPr>
                  <a:t> </a:t>
                </a:r>
              </a:p>
              <a:p>
                <a:r>
                  <a:rPr lang="en-US" sz="2400" dirty="0" smtClean="0">
                    <a:latin typeface="Arial" charset="0"/>
                    <a:ea typeface="Arial" charset="0"/>
                    <a:cs typeface="Arial" charset="0"/>
                  </a:rPr>
                  <a:t>Need labeled data, suitable for (semi-) supervised learning</a:t>
                </a:r>
                <a:endParaRPr lang="en-US" sz="2400" dirty="0">
                  <a:latin typeface="Arial" charset="0"/>
                  <a:ea typeface="Arial" charset="0"/>
                  <a:cs typeface="Arial"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Classifiers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smtClean="0"/>
              </a:p>
              <a:p>
                <a:pPr marL="403225" lvl="1" indent="-403225">
                  <a:spcBef>
                    <a:spcPts val="750"/>
                  </a:spcBef>
                </a:pPr>
                <a:r>
                  <a:rPr lang="en-US" sz="3200" dirty="0" smtClean="0"/>
                  <a:t>~95% accuracy (token-wise)</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a:t>
            </a:r>
            <a:r>
              <a:rPr lang="en-US" dirty="0" smtClean="0"/>
              <a:t>entropy </a:t>
            </a:r>
            <a:r>
              <a:rPr lang="en-US" dirty="0"/>
              <a:t>Markov </a:t>
            </a:r>
            <a:r>
              <a:rPr lang="en-US" dirty="0" smtClean="0"/>
              <a:t>models</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sz="2800" dirty="0" smtClean="0"/>
                  <a:t>MEMMs  </a:t>
                </a:r>
                <a:r>
                  <a:rPr lang="en-US" sz="2800" dirty="0"/>
                  <a:t>are </a:t>
                </a:r>
                <a:r>
                  <a:rPr lang="en-US" sz="2800" dirty="0" smtClean="0"/>
                  <a:t>discriminative models </a:t>
                </a:r>
                <a:r>
                  <a:rPr lang="en-US" sz="2800" dirty="0"/>
                  <a:t>of the labels </a:t>
                </a:r>
                <a14:m>
                  <m:oMath xmlns:m="http://schemas.openxmlformats.org/officeDocument/2006/math">
                    <m:r>
                      <a:rPr lang="en-US" sz="2800" b="1" i="1" dirty="0" smtClean="0">
                        <a:latin typeface="Cambria Math" panose="02040503050406030204" pitchFamily="18" charset="0"/>
                      </a:rPr>
                      <m:t>𝒕</m:t>
                    </m:r>
                  </m:oMath>
                </a14:m>
                <a:r>
                  <a:rPr lang="en-US" sz="2800" dirty="0" smtClean="0"/>
                  <a:t> given </a:t>
                </a:r>
                <a:r>
                  <a:rPr lang="en-US" sz="2800" dirty="0"/>
                  <a:t>the observed input </a:t>
                </a:r>
                <a:r>
                  <a:rPr lang="en-US" sz="2800" dirty="0" smtClean="0"/>
                  <a:t>sequence </a:t>
                </a:r>
                <a14:m>
                  <m:oMath xmlns:m="http://schemas.openxmlformats.org/officeDocument/2006/math">
                    <m:r>
                      <a:rPr lang="en-US" sz="2800" b="1" i="1" dirty="0" smtClean="0">
                        <a:latin typeface="Cambria Math" panose="02040503050406030204" pitchFamily="18" charset="0"/>
                      </a:rPr>
                      <m:t>𝒘</m:t>
                    </m:r>
                  </m:oMath>
                </a14:m>
                <a:endParaRPr lang="en-US" sz="2800" dirty="0" smtClean="0"/>
              </a:p>
              <a:p>
                <a:pPr lvl="1"/>
                <a14:m>
                  <m:oMath xmlns:m="http://schemas.openxmlformats.org/officeDocument/2006/math">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Parameterization of P</a:t>
                </a:r>
                <a14:m>
                  <m:oMath xmlns:m="http://schemas.openxmlformats.org/officeDocument/2006/math">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Associate </a:t>
                </a:r>
                <a:r>
                  <a:rPr lang="en-US" dirty="0"/>
                  <a:t>a real-valued weight </a:t>
                </a:r>
                <a14:m>
                  <m:oMath xmlns:m="http://schemas.openxmlformats.org/officeDocument/2006/math">
                    <m:r>
                      <a:rPr lang="en-US" b="0" i="1" dirty="0" smtClean="0">
                        <a:latin typeface="Cambria Math" panose="02040503050406030204" pitchFamily="18" charset="0"/>
                      </a:rPr>
                      <m:t>𝜆</m:t>
                    </m:r>
                  </m:oMath>
                </a14:m>
                <a:r>
                  <a:rPr lang="en-US" dirty="0" smtClean="0"/>
                  <a:t> to each specific </a:t>
                </a:r>
                <a:r>
                  <a:rPr lang="en-US" u="sng" dirty="0" smtClean="0"/>
                  <a:t>type</a:t>
                </a:r>
                <a:r>
                  <a:rPr lang="en-US" dirty="0" smtClean="0"/>
                  <a:t> of feature function</a:t>
                </a:r>
              </a:p>
              <a:p>
                <a:pPr lvl="1"/>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smtClean="0"/>
                  <a:t> for </a:t>
                </a:r>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(w)</a:t>
                </a:r>
              </a:p>
              <a:p>
                <a:r>
                  <a:rPr lang="en-US" dirty="0" smtClean="0"/>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𝑘</m:t>
                        </m:r>
                      </m:sub>
                      <m:sup/>
                      <m:e>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charset="0"/>
                              </a:rPr>
                            </m:ctrlPr>
                          </m:sSub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smtClean="0"/>
              </a:p>
              <a:p>
                <a:r>
                  <a:rPr lang="en-US" dirty="0" smtClean="0"/>
                  <a:t>Naturally P</a:t>
                </a:r>
                <a14:m>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smtClean="0"/>
              </a:p>
              <a:p>
                <a:pPr lvl="1"/>
                <a:r>
                  <a:rPr lang="en-US" dirty="0" smtClean="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smtClean="0"/>
              </a:p>
              <a:p>
                <a:pPr lvl="2"/>
                <a14:m>
                  <m:oMath xmlns:m="http://schemas.openxmlformats.org/officeDocument/2006/math">
                    <m:nary>
                      <m:naryPr>
                        <m:chr m:val="∑"/>
                        <m:supHide m:val="on"/>
                        <m:ctrlPr>
                          <a:rPr lang="en-US" b="0" i="1" smtClean="0">
                            <a:latin typeface="Cambria Math"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2695" b="-1455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a:t>
            </a:r>
            <a:r>
              <a:rPr lang="en-US" dirty="0" smtClean="0"/>
              <a:t>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92912"/>
                <a:ext cx="8229600" cy="2833253"/>
              </a:xfrm>
            </p:spPr>
            <p:txBody>
              <a:bodyPr/>
              <a:lstStyle/>
              <a:p>
                <a:r>
                  <a:rPr lang="en-US" dirty="0" smtClean="0"/>
                  <a:t>It is a </a:t>
                </a:r>
                <a:r>
                  <a:rPr lang="en-US" dirty="0" smtClean="0">
                    <a:solidFill>
                      <a:srgbClr val="3C58AD"/>
                    </a:solidFill>
                  </a:rPr>
                  <a:t>log-linear model</a:t>
                </a:r>
              </a:p>
              <a:p>
                <a:pPr lvl="1"/>
                <a14:m>
                  <m:oMath xmlns:m="http://schemas.openxmlformats.org/officeDocument/2006/math">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smtClean="0"/>
              </a:p>
              <a:p>
                <a:r>
                  <a:rPr lang="en-US" dirty="0" smtClean="0"/>
                  <a:t>Viterbi algorithm can be used to decode the most probable label sequence solely based on </a:t>
                </a:r>
                <a14:m>
                  <m:oMath xmlns:m="http://schemas.openxmlformats.org/officeDocument/2006/math">
                    <m:nary>
                      <m:naryPr>
                        <m:chr m:val="∑"/>
                        <m:supHide m:val="on"/>
                        <m:ctrlPr>
                          <a:rPr lang="en-US" i="1">
                            <a:latin typeface="Cambria Math"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rotWithShape="0">
                <a:blip r:embed="rId6"/>
                <a:stretch>
                  <a:fillRect l="-1481" t="-2581" b="-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smtClean="0"/>
                  <a:t>P</a:t>
                </a:r>
                <a14:m>
                  <m:oMath xmlns:m="http://schemas.openxmlformats.org/officeDocument/2006/math">
                    <m:d>
                      <m:dPr>
                        <m:ctrlPr>
                          <a:rPr lang="en-US" sz="2400" i="1">
                            <a:latin typeface="Cambria Math"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f>
                          <m:fPr>
                            <m:ctrlPr>
                              <a:rPr lang="en-US" sz="2400" b="0" i="1" smtClean="0">
                                <a:latin typeface="Cambria Math" charset="0"/>
                              </a:rPr>
                            </m:ctrlPr>
                          </m:fPr>
                          <m:num>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charset="0"/>
                                  </a:rPr>
                                </m:ctrlPr>
                              </m:naryPr>
                              <m:sub>
                                <m:r>
                                  <a:rPr lang="en-US" sz="2400" b="0" i="1" smtClean="0">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charset="0"/>
                            </a:rPr>
                          </m:ctrlPr>
                        </m:fPr>
                        <m:num>
                          <m:nary>
                            <m:naryPr>
                              <m:chr m:val="∏"/>
                              <m:supHide m:val="on"/>
                              <m:ctrlPr>
                                <a:rPr lang="en-US" sz="3200" i="1">
                                  <a:latin typeface="Cambria Math" charset="0"/>
                                </a:rPr>
                              </m:ctrlPr>
                            </m:naryPr>
                            <m:sub>
                              <m:r>
                                <a:rPr lang="en-US" sz="3200" i="1">
                                  <a:latin typeface="Cambria Math" panose="02040503050406030204" pitchFamily="18" charset="0"/>
                                </a:rPr>
                                <m:t>𝑖</m:t>
                              </m:r>
                            </m:sub>
                            <m:sup/>
                            <m:e>
                              <m:func>
                                <m:funcPr>
                                  <m:ctrlPr>
                                    <a:rPr lang="en-US" sz="3200" i="1">
                                      <a:latin typeface="Cambria Math" charset="0"/>
                                    </a:rPr>
                                  </m:ctrlPr>
                                </m:funcPr>
                                <m:fName>
                                  <m:r>
                                    <m:rPr>
                                      <m:sty m:val="p"/>
                                    </m:rPr>
                                    <a:rPr lang="en-US" sz="3200">
                                      <a:latin typeface="Cambria Math" panose="02040503050406030204" pitchFamily="18" charset="0"/>
                                    </a:rPr>
                                    <m:t>exp</m:t>
                                  </m:r>
                                </m:fName>
                                <m:e>
                                  <m:d>
                                    <m:dPr>
                                      <m:ctrlPr>
                                        <a:rPr lang="en-US" sz="3200" i="1">
                                          <a:latin typeface="Cambria Math"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charset="0"/>
                                </a:rPr>
                              </m:ctrlPr>
                            </m:naryPr>
                            <m:sub>
                              <m:r>
                                <a:rPr lang="en-US" sz="2400" i="1">
                                  <a:latin typeface="Cambria Math" panose="02040503050406030204" pitchFamily="18" charset="0"/>
                                </a:rPr>
                                <m:t>𝑖</m:t>
                              </m:r>
                            </m:sub>
                            <m:sup/>
                            <m:e>
                              <m:nary>
                                <m:naryPr>
                                  <m:chr m:val="∑"/>
                                  <m:supHide m:val="on"/>
                                  <m:ctrlPr>
                                    <a:rPr lang="en-US" sz="2400" i="1">
                                      <a:latin typeface="Cambria Math" charset="0"/>
                                    </a:rPr>
                                  </m:ctrlPr>
                                </m:naryPr>
                                <m:sub>
                                  <m:r>
                                    <a:rPr lang="en-US" sz="2400" i="1">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smtClean="0"/>
                    <a:t>Constant only related to </a:t>
                  </a:r>
                  <a14:m>
                    <m:oMath xmlns:m="http://schemas.openxmlformats.org/officeDocument/2006/math">
                      <m:r>
                        <a:rPr lang="en-US" b="1" i="1" smtClean="0">
                          <a:latin typeface="Cambria Math" panose="02040503050406030204" pitchFamily="18" charset="0"/>
                        </a:rPr>
                        <m:t>𝝀</m:t>
                      </m:r>
                    </m:oMath>
                  </a14:m>
                  <a:endParaRPr lang="en-US" b="1" dirty="0" smtClean="0"/>
                </a:p>
                <a:p>
                  <a14:m>
                    <m:oMath xmlns:m="http://schemas.openxmlformats.org/officeDocument/2006/math">
                      <m:r>
                        <a:rPr lang="en-US" b="1" i="1">
                          <a:latin typeface="Cambria Math" panose="02040503050406030204" pitchFamily="18" charset="0"/>
                        </a:rPr>
                        <m:t>𝝀</m:t>
                      </m:r>
                    </m:oMath>
                  </a14:m>
                  <a:r>
                    <a:rPr lang="en-US" b="1" dirty="0" smtClean="0"/>
                    <a:t>: parameters</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Maximum likelihood estimator can be used in a similar way as in HMMs</a:t>
                </a:r>
              </a:p>
              <a:p>
                <a:pPr lvl="1"/>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smtClean="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smtClean="0"/>
                  <a:t>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177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smtClean="0">
                  <a:solidFill>
                    <a:srgbClr val="FF0000"/>
                  </a:solidFill>
                </a:rPr>
                <a:t>Decompose the training data into such units </a:t>
              </a:r>
              <a:endParaRPr lang="en-US" sz="2000" i="1" dirty="0">
                <a:solidFill>
                  <a:srgbClr val="FF0000"/>
                </a:solidFill>
              </a:endParaRP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p:sp>
        <p:nvSpPr>
          <p:cNvPr id="3" name="Content Placeholder 2"/>
          <p:cNvSpPr>
            <a:spLocks noGrp="1"/>
          </p:cNvSpPr>
          <p:nvPr>
            <p:ph idx="1"/>
          </p:nvPr>
        </p:nvSpPr>
        <p:spPr/>
        <p:txBody>
          <a:bodyPr>
            <a:normAutofit/>
          </a:bodyPr>
          <a:lstStyle/>
          <a:p>
            <a:r>
              <a:rPr lang="en-US" dirty="0" smtClean="0"/>
              <a:t>Essentially, training local classifiers using previous assigned tags as features</a:t>
            </a:r>
            <a:endParaRPr lang="en-US" dirty="0"/>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charset="0"/>
                          </a:rPr>
                        </m:ctrlPr>
                      </m:naryPr>
                      <m:sub>
                        <m:r>
                          <a:rPr lang="en-US" i="1">
                            <a:latin typeface="Cambria Math" panose="02040503050406030204" pitchFamily="18" charset="0"/>
                          </a:rPr>
                          <m:t>𝑘</m:t>
                        </m:r>
                      </m:sub>
                      <m:sup/>
                      <m:e>
                        <m:sSub>
                          <m:sSubPr>
                            <m:ctrlPr>
                              <a:rPr lang="en-US" i="1">
                                <a:latin typeface="Cambria Math"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smtClean="0"/>
              </a:p>
              <a:p>
                <a:pPr lvl="1"/>
                <a:r>
                  <a:rPr lang="en-US" dirty="0" smtClean="0"/>
                  <a:t>Especially useful for shallow parsing and NER tasks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smtClean="0"/>
              <a:t>Consider the following tag sequences as the training data</a:t>
            </a:r>
            <a:r>
              <a:rPr lang="en-US" sz="2600" dirty="0">
                <a:solidFill>
                  <a:srgbClr val="3C58AD"/>
                </a:solidFill>
              </a:rPr>
              <a:t/>
            </a:r>
            <a:br>
              <a:rPr lang="en-US" sz="2600" dirty="0">
                <a:solidFill>
                  <a:srgbClr val="3C58AD"/>
                </a:solidFill>
              </a:rPr>
            </a:br>
            <a:r>
              <a:rPr lang="en-US" sz="2600" dirty="0" smtClean="0"/>
              <a:t>Thomas/</a:t>
            </a:r>
            <a:r>
              <a:rPr lang="en-US" sz="2600" dirty="0" smtClean="0">
                <a:solidFill>
                  <a:srgbClr val="3C58AD"/>
                </a:solidFill>
              </a:rPr>
              <a:t>B-PER </a:t>
            </a:r>
            <a:r>
              <a:rPr lang="en-US" sz="2600" dirty="0" smtClean="0"/>
              <a:t>Jefferson/</a:t>
            </a:r>
            <a:r>
              <a:rPr lang="en-US" sz="2600" dirty="0" smtClean="0">
                <a:solidFill>
                  <a:srgbClr val="3C58AD"/>
                </a:solidFill>
              </a:rPr>
              <a:t>I-PER </a:t>
            </a:r>
            <a:br>
              <a:rPr lang="en-US" sz="2600" dirty="0" smtClean="0">
                <a:solidFill>
                  <a:srgbClr val="3C58AD"/>
                </a:solidFill>
              </a:rPr>
            </a:br>
            <a:r>
              <a:rPr lang="en-US" sz="2600" dirty="0" smtClean="0"/>
              <a:t>Thomas/</a:t>
            </a:r>
            <a:r>
              <a:rPr lang="en-US" sz="2600" dirty="0" smtClean="0">
                <a:solidFill>
                  <a:srgbClr val="3C58AD"/>
                </a:solidFill>
              </a:rPr>
              <a:t>B-LOC </a:t>
            </a:r>
            <a:r>
              <a:rPr lang="en-US" sz="2600" dirty="0" smtClean="0"/>
              <a:t>Hall/</a:t>
            </a:r>
            <a:r>
              <a:rPr lang="en-US" sz="2600" dirty="0" smtClean="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biased problem</a:t>
            </a:r>
            <a:endParaRPr lang="en-US" dirty="0"/>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smtClean="0">
                <a:solidFill>
                  <a:srgbClr val="3C58AD"/>
                </a:solidFill>
              </a:rPr>
              <a:t>MEMM:</a:t>
            </a:r>
            <a:endParaRPr lang="en-US" dirty="0">
              <a:solidFill>
                <a:srgbClr val="3C58AD"/>
              </a:solidFill>
            </a:endParaRPr>
          </a:p>
          <a:p>
            <a:pPr marL="0" indent="0">
              <a:buNone/>
            </a:pPr>
            <a:r>
              <a:rPr lang="en-US" sz="2200" dirty="0" smtClean="0">
                <a:solidFill>
                  <a:srgbClr val="3C58AD"/>
                </a:solidFill>
              </a:rPr>
              <a:t>P(</a:t>
            </a:r>
            <a:r>
              <a:rPr lang="en-US" sz="2200" dirty="0" err="1" smtClean="0">
                <a:solidFill>
                  <a:srgbClr val="3C58AD"/>
                </a:solidFill>
              </a:rPr>
              <a:t>B-PER|Thomas,other</a:t>
            </a:r>
            <a:r>
              <a:rPr lang="en-US" sz="2200" dirty="0" smtClean="0">
                <a:solidFill>
                  <a:srgbClr val="3C58AD"/>
                </a:solidFill>
              </a:rPr>
              <a:t>)= ½ </a:t>
            </a:r>
          </a:p>
          <a:p>
            <a:pPr marL="0" indent="0">
              <a:buNone/>
            </a:pPr>
            <a:r>
              <a:rPr lang="en-US" sz="2200" dirty="0" smtClean="0">
                <a:solidFill>
                  <a:srgbClr val="3C58AD"/>
                </a:solidFill>
              </a:rPr>
              <a:t>P(</a:t>
            </a:r>
            <a:r>
              <a:rPr lang="en-US" sz="2200" dirty="0" err="1" smtClean="0">
                <a:solidFill>
                  <a:srgbClr val="3C58AD"/>
                </a:solidFill>
              </a:rPr>
              <a:t>B-LOC|Thomas,other</a:t>
            </a:r>
            <a:r>
              <a:rPr lang="en-US" sz="2200" dirty="0" smtClean="0">
                <a:solidFill>
                  <a:srgbClr val="3C58AD"/>
                </a:solidFill>
              </a:rPr>
              <a:t>)= ½</a:t>
            </a:r>
          </a:p>
          <a:p>
            <a:pPr marL="0" indent="0">
              <a:buNone/>
            </a:pPr>
            <a:r>
              <a:rPr lang="en-US" sz="2200" dirty="0" smtClean="0">
                <a:solidFill>
                  <a:srgbClr val="3C58AD"/>
                </a:solidFill>
              </a:rPr>
              <a:t>P(</a:t>
            </a:r>
            <a:r>
              <a:rPr lang="en-US" sz="2200" dirty="0" err="1" smtClean="0">
                <a:solidFill>
                  <a:srgbClr val="3C58AD"/>
                </a:solidFill>
              </a:rPr>
              <a:t>I-PER|Jefferson</a:t>
            </a:r>
            <a:r>
              <a:rPr lang="en-US" sz="2200" dirty="0" smtClean="0">
                <a:solidFill>
                  <a:srgbClr val="3C58AD"/>
                </a:solidFill>
              </a:rPr>
              <a:t>, B-PER)=1</a:t>
            </a:r>
          </a:p>
          <a:p>
            <a:pPr marL="0" indent="0">
              <a:buNone/>
            </a:pPr>
            <a:r>
              <a:rPr lang="en-US" sz="2200" dirty="0" smtClean="0">
                <a:solidFill>
                  <a:srgbClr val="3C58AD"/>
                </a:solidFill>
              </a:rPr>
              <a:t>P(</a:t>
            </a:r>
            <a:r>
              <a:rPr lang="en-US" sz="2200" dirty="0" err="1" smtClean="0">
                <a:solidFill>
                  <a:srgbClr val="3C58AD"/>
                </a:solidFill>
              </a:rPr>
              <a:t>I-LOC|Jefferson</a:t>
            </a:r>
            <a:r>
              <a:rPr lang="en-US" sz="2200" dirty="0" smtClean="0">
                <a:solidFill>
                  <a:srgbClr val="3C58AD"/>
                </a:solidFill>
              </a:rPr>
              <a:t>, B-LOC)=</a:t>
            </a:r>
            <a:r>
              <a:rPr lang="en-US" sz="2200" dirty="0">
                <a:solidFill>
                  <a:srgbClr val="3C58AD"/>
                </a:solidFill>
              </a:rPr>
              <a:t>1</a:t>
            </a:r>
            <a:r>
              <a:rPr lang="en-US" sz="2200" dirty="0" smtClean="0">
                <a:solidFill>
                  <a:srgbClr val="3C58AD"/>
                </a:solidFill>
              </a:rPr>
              <a:t>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smtClean="0"/>
              <a:t>Should globally normalize!</a:t>
            </a:r>
            <a:endParaRPr lang="en-US" sz="2600"/>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Model global dependency</a:t>
                </a:r>
              </a:p>
              <a:p>
                <a:r>
                  <a:rPr lang="en-US" b="0" dirty="0" smtClean="0"/>
                  <a:t>P</a:t>
                </a:r>
                <a14:m>
                  <m:oMath xmlns:m="http://schemas.openxmlformats.org/officeDocument/2006/math">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charset="0"/>
                          </a:rPr>
                          <m:t>exp</m:t>
                        </m:r>
                      </m:fName>
                      <m:e>
                        <m:d>
                          <m:dPr>
                            <m:ctrlPr>
                              <a:rPr lang="en-US" b="0" i="1" smtClean="0">
                                <a:latin typeface="Cambria Math" charset="0"/>
                              </a:rPr>
                            </m:ctrlPr>
                          </m:dPr>
                          <m:e>
                            <m:r>
                              <a:rPr lang="en-US" b="0" i="1" smtClean="0">
                                <a:latin typeface="Cambria Math" charset="0"/>
                              </a:rPr>
                              <m:t>𝑆</m:t>
                            </m:r>
                            <m:d>
                              <m:dPr>
                                <m:ctrlPr>
                                  <a:rPr lang="en-US" b="0" i="1" smtClean="0">
                                    <a:latin typeface="Cambria Math"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r>
                  <a:rPr lang="en-US" b="0" dirty="0" smtClean="0"/>
                  <a:t/>
                </a:r>
                <a:br>
                  <a:rPr lang="en-US" b="0" dirty="0" smtClean="0"/>
                </a:br>
                <a14:m>
                  <m:oMath xmlns:m="http://schemas.openxmlformats.org/officeDocument/2006/math">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Score </a:t>
            </a:r>
            <a:r>
              <a:rPr lang="en-US" sz="2600" smtClean="0"/>
              <a:t>entire sequence directly</a:t>
            </a:r>
            <a:endParaRPr lang="en-US" sz="2600"/>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b="0" i="1" smtClean="0">
                                        <a:latin typeface="Cambria Math"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r>
                  <a:rPr lang="en-US" sz="2600" b="0" dirty="0" smtClean="0"/>
                  <a:t>P</a:t>
                </a:r>
                <a14:m>
                  <m:oMath xmlns:m="http://schemas.openxmlformats.org/officeDocument/2006/math">
                    <m:d>
                      <m:dPr>
                        <m:ctrlPr>
                          <a:rPr lang="en-US" sz="2600" b="0" i="1" smtClean="0">
                            <a:latin typeface="Cambria Math"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smtClean="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r>
                  <a:rPr lang="en-US" sz="2600" b="0" i="1" dirty="0" smtClean="0">
                    <a:latin typeface="Cambria Math" panose="02040503050406030204" pitchFamily="18" charset="0"/>
                  </a:rPr>
                  <a:t/>
                </a:r>
                <a:br>
                  <a:rPr lang="en-US" sz="2600" b="0" i="1" dirty="0" smtClean="0">
                    <a:latin typeface="Cambria Math" panose="02040503050406030204" pitchFamily="18" charset="0"/>
                  </a:rPr>
                </a:br>
                <a:r>
                  <a:rPr lang="en-US" sz="2600" b="0" i="1" dirty="0" smtClean="0">
                    <a:latin typeface="Cambria Math" panose="02040503050406030204" pitchFamily="18" charset="0"/>
                  </a:rPr>
                  <a:t>=</a:t>
                </a:r>
                <a14:m>
                  <m:oMath xmlns:m="http://schemas.openxmlformats.org/officeDocument/2006/math">
                    <m:nary>
                      <m:naryPr>
                        <m:chr m:val="∏"/>
                        <m:supHide m:val="on"/>
                        <m:ctrlPr>
                          <a:rPr lang="en-US" sz="2600" b="0" i="1" smtClean="0">
                            <a:latin typeface="Cambria Math" charset="0"/>
                          </a:rPr>
                        </m:ctrlPr>
                      </m:naryPr>
                      <m:sub>
                        <m:r>
                          <a:rPr lang="en-US" sz="2600" b="0" i="1" smtClean="0">
                            <a:latin typeface="Cambria Math" panose="02040503050406030204" pitchFamily="18" charset="0"/>
                          </a:rPr>
                          <m:t>𝑖</m:t>
                        </m:r>
                      </m:sub>
                      <m:sup/>
                      <m:e>
                        <m:func>
                          <m:funcPr>
                            <m:ctrlPr>
                              <a:rPr lang="en-US" sz="2600" b="0" i="1" smtClean="0">
                                <a:latin typeface="Cambria Math"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i="1">
                                            <a:latin typeface="Cambria Math"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smtClean="0"/>
                  <a:t> </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smtClean="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1"/>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smtClean="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2"/>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62</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charset="0"/>
                          </a:rPr>
                        </m:ctrlPr>
                      </m:dPr>
                      <m:e>
                        <m:sSup>
                          <m:sSupPr>
                            <m:ctrlPr>
                              <a:rPr lang="en-US" b="1" i="1" smtClean="0">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smtClean="0"/>
                  <a:t> higher than others.</a:t>
                </a:r>
                <a:br>
                  <a:rPr lang="en-US" dirty="0" smtClean="0"/>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smtClean="0">
                  <a:latin typeface="Matura MT Script Capitals" charset="0"/>
                  <a:ea typeface="Matura MT Script Capitals" charset="0"/>
                  <a:cs typeface="Matura MT Script Capitals" charset="0"/>
                </a:endParaRPr>
              </a:p>
              <a:p>
                <a:r>
                  <a:rPr lang="en-US" dirty="0" smtClean="0">
                    <a:latin typeface="+mn-lt"/>
                    <a:ea typeface="Matura MT Script Capitals" charset="0"/>
                    <a:cs typeface="Matura MT Script Capitals" charset="0"/>
                  </a:rPr>
                  <a:t>Different level of mistakes</a:t>
                </a:r>
                <a:br>
                  <a:rPr lang="en-US" dirty="0" smtClean="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smtClean="0">
                    <a:latin typeface="+mn-lt"/>
                    <a:ea typeface="Matura MT Script Capitals" charset="0"/>
                    <a:cs typeface="Matura MT Script Capitals" charset="0"/>
                  </a:rPr>
                  <a:t>Several ML models can be used</a:t>
                </a:r>
              </a:p>
              <a:p>
                <a:pPr lvl="1"/>
                <a:r>
                  <a:rPr lang="en-US" dirty="0" smtClean="0">
                    <a:latin typeface="+mn-lt"/>
                    <a:ea typeface="Matura MT Script Capitals" charset="0"/>
                    <a:cs typeface="Matura MT Script Capitals" charset="0"/>
                  </a:rPr>
                  <a:t>Structured Perceptron</a:t>
                </a:r>
              </a:p>
              <a:p>
                <a:pPr lvl="1"/>
                <a:r>
                  <a:rPr lang="en-US" dirty="0" smtClean="0">
                    <a:latin typeface="+mn-lt"/>
                    <a:ea typeface="Matura MT Script Capitals" charset="0"/>
                    <a:cs typeface="Matura MT Script Capitals" charset="0"/>
                  </a:rPr>
                  <a:t>Structured SVM</a:t>
                </a:r>
              </a:p>
              <a:p>
                <a:pPr lvl="1"/>
                <a:r>
                  <a:rPr lang="en-US" dirty="0" smtClean="0">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64</a:t>
            </a:fld>
            <a:endParaRPr lang="en-US" dirty="0"/>
          </a:p>
        </p:txBody>
      </p:sp>
    </p:spTree>
    <p:extLst>
      <p:ext uri="{BB962C8B-B14F-4D97-AF65-F5344CB8AC3E}">
        <p14:creationId xmlns:p14="http://schemas.microsoft.com/office/powerpoint/2010/main" val="20977402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Log-linear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smtClean="0"/>
                  <a:t>P</a:t>
                </a:r>
                <a14:m>
                  <m:oMath xmlns:m="http://schemas.openxmlformats.org/officeDocument/2006/math">
                    <m:d>
                      <m:dPr>
                        <m:ctrlPr>
                          <a:rPr lang="en-US" sz="2600" i="1">
                            <a:latin typeface="Cambria Math"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smtClean="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pPr marL="0" indent="0">
                  <a:buNone/>
                </a:pPr>
                <a:r>
                  <a:rPr lang="en-US" sz="2600" dirty="0" smtClean="0"/>
                  <a:t>	    </a:t>
                </a:r>
                <a14:m>
                  <m:oMath xmlns:m="http://schemas.openxmlformats.org/officeDocument/2006/math">
                    <m:r>
                      <a:rPr lang="en-US" sz="2600" b="1" i="1">
                        <a:latin typeface="Cambria Math" charset="0"/>
                      </a:rPr>
                      <m:t>=</m:t>
                    </m:r>
                    <m:nary>
                      <m:naryPr>
                        <m:chr m:val="∑"/>
                        <m:supHide m:val="on"/>
                        <m:ctrlPr>
                          <a:rPr lang="en-US" sz="2600" b="1" i="1">
                            <a:latin typeface="Cambria Math" charset="0"/>
                          </a:rPr>
                        </m:ctrlPr>
                      </m:naryPr>
                      <m:sub>
                        <m:r>
                          <a:rPr lang="en-US" sz="2600" b="1" i="1" smtClean="0">
                            <a:latin typeface="Cambria Math" charset="0"/>
                          </a:rPr>
                          <m:t>𝒌</m:t>
                        </m:r>
                      </m:sub>
                      <m:sup/>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charset="0"/>
                          </a:rPr>
                        </m:ctrlPr>
                      </m:naryPr>
                      <m:sub>
                        <m:r>
                          <a:rPr lang="en-US" sz="2600" b="1" i="1" smtClean="0">
                            <a:latin typeface="Cambria Math" charset="0"/>
                          </a:rPr>
                          <m:t>𝒍</m:t>
                        </m:r>
                      </m:sub>
                      <m:sup/>
                      <m:e>
                        <m:sSub>
                          <m:sSubPr>
                            <m:ctrlPr>
                              <a:rPr lang="en-US" sz="2600" i="1">
                                <a:latin typeface="Cambria Math"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r>
                  <a:rPr lang="en-US" sz="2600" dirty="0" smtClean="0"/>
                  <a:t>         	</a:t>
                </a:r>
                <a:endParaRPr lang="en-US" sz="2600" dirty="0"/>
              </a:p>
              <a:p>
                <a:pPr marL="0" indent="0">
                  <a:buNone/>
                </a:pPr>
                <a:r>
                  <a:rPr lang="en-US" sz="2400" dirty="0" smtClean="0"/>
                  <a:t>          </a:t>
                </a:r>
                <a14:m>
                  <m:oMath xmlns:m="http://schemas.openxmlformats.org/officeDocument/2006/math">
                    <m:d>
                      <m:dPr>
                        <m:begChr m:val="["/>
                        <m:endChr m:val="]"/>
                        <m:ctrlPr>
                          <a:rPr lang="uk-UA" sz="2400" i="1" smtClean="0">
                            <a:latin typeface="Cambria Math" charset="0"/>
                          </a:rPr>
                        </m:ctrlPr>
                      </m:dPr>
                      <m:e>
                        <m:eqArr>
                          <m:eqArrPr>
                            <m:ctrlPr>
                              <a:rPr lang="cs-CZ" sz="2400" i="1" smtClean="0">
                                <a:latin typeface="Cambria Math" charset="0"/>
                              </a:rPr>
                            </m:ctrlPr>
                          </m:eqArrPr>
                          <m:e>
                            <m:m>
                              <m:mPr>
                                <m:mcs>
                                  <m:mc>
                                    <m:mcPr>
                                      <m:count m:val="1"/>
                                      <m:mcJc m:val="center"/>
                                    </m:mcPr>
                                  </m:mc>
                                </m:mcs>
                                <m:ctrlPr>
                                  <a:rPr lang="cs-CZ" sz="2400" i="1" smtClean="0">
                                    <a:latin typeface="Cambria Math" charset="0"/>
                                  </a:rPr>
                                </m:ctrlPr>
                              </m:mP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charset="0"/>
                          </a:rPr>
                        </m:ctrlPr>
                      </m:dPr>
                      <m:e>
                        <m:eqArr>
                          <m:eqArrPr>
                            <m:ctrlPr>
                              <a:rPr lang="cs-CZ" sz="2400" i="1">
                                <a:latin typeface="Cambria Math" charset="0"/>
                              </a:rPr>
                            </m:ctrlPr>
                          </m:eqArrPr>
                          <m:e>
                            <m:m>
                              <m:mPr>
                                <m:mcs>
                                  <m:mc>
                                    <m:mcPr>
                                      <m:count m:val="1"/>
                                      <m:mcJc m:val="center"/>
                                    </m:mcPr>
                                  </m:mc>
                                </m:mcs>
                                <m:ctrlPr>
                                  <a:rPr lang="cs-CZ" sz="2400" i="1">
                                    <a:latin typeface="Cambria Math" charset="0"/>
                                  </a:rPr>
                                </m:ctrlPr>
                              </m:mPr>
                              <m:mr>
                                <m:e>
                                  <m:nary>
                                    <m:naryPr>
                                      <m:chr m:val="∑"/>
                                      <m:supHide m:val="on"/>
                                      <m:ctrlPr>
                                        <a:rPr lang="en-US" sz="2400" i="1">
                                          <a:latin typeface="Cambria Math" charset="0"/>
                                        </a:rPr>
                                      </m:ctrlPr>
                                    </m:naryPr>
                                    <m:sub>
                                      <m:r>
                                        <a:rPr lang="en-US" sz="2400" i="1" smtClean="0">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smtClean="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MEMM </a:t>
            </a:r>
            <a:r>
              <a:rPr lang="en-US" dirty="0" err="1" smtClean="0"/>
              <a:t>v.s</a:t>
            </a:r>
            <a:r>
              <a:rPr lang="en-US" dirty="0" smtClean="0"/>
              <a:t>. CRF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smtClean="0">
                    <a:latin typeface="Cambria Math" charset="0"/>
                  </a:rPr>
                  <a:t>Score function can be the same:</a:t>
                </a:r>
                <a:br>
                  <a:rPr lang="en-US" sz="2600" i="1" dirty="0" smtClean="0">
                    <a:latin typeface="Cambria Math" charset="0"/>
                  </a:rPr>
                </a:br>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smtClean="0"/>
                  <a:t> </a:t>
                </a:r>
                <a:br>
                  <a:rPr lang="en-US" sz="2600" dirty="0" smtClean="0"/>
                </a:br>
                <a14:m>
                  <m:oMath xmlns:m="http://schemas.openxmlformats.org/officeDocument/2006/math">
                    <m:r>
                      <a:rPr lang="en-US" sz="2400" b="1" i="1">
                        <a:latin typeface="Cambria Math" charset="0"/>
                      </a:rPr>
                      <m:t>=</m:t>
                    </m:r>
                    <m:nary>
                      <m:naryPr>
                        <m:chr m:val="∑"/>
                        <m:supHide m:val="on"/>
                        <m:ctrlPr>
                          <a:rPr lang="en-US" sz="2400" b="1" i="1" smtClean="0">
                            <a:latin typeface="Cambria Math"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smtClean="0"/>
                  <a:t> </a:t>
                </a:r>
                <a:endParaRPr lang="en-US" sz="2600" dirty="0"/>
              </a:p>
              <a:p>
                <a:r>
                  <a:rPr lang="en-US" sz="2600" dirty="0" smtClean="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a:rPr lang="en-US" sz="2600" i="1">
                                <a:latin typeface="Cambria Math" panose="02040503050406030204" pitchFamily="18" charset="0"/>
                              </a:rPr>
                              <m:t>𝑖</m:t>
                            </m:r>
                          </m:sub>
                          <m:sup/>
                          <m:e>
                            <m:nary>
                              <m:naryPr>
                                <m:chr m:val="∑"/>
                                <m:supHide m:val="on"/>
                                <m:ctrlPr>
                                  <a:rPr lang="en-US" sz="2600" i="1">
                                    <a:latin typeface="Cambria Math" charset="0"/>
                                  </a:rPr>
                                </m:ctrlPr>
                              </m:naryPr>
                              <m:sub>
                                <m:r>
                                  <a:rPr lang="en-US" sz="2600" i="1">
                                    <a:solidFill>
                                      <a:srgbClr val="FF0000"/>
                                    </a:solidFill>
                                    <a:latin typeface="Cambria Math" charset="0"/>
                                  </a:rPr>
                                  <m:t>𝑡</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d>
                                          <m:dPr>
                                            <m:ctrlPr>
                                              <a:rPr lang="en-US" sz="2600" i="1">
                                                <a:latin typeface="Cambria Math"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smtClean="0"/>
                  <a:t> </a:t>
                </a:r>
              </a:p>
              <a:p>
                <a:r>
                  <a:rPr lang="en-US" sz="2600" dirty="0" smtClean="0"/>
                  <a:t>CRF:</a:t>
                </a:r>
              </a:p>
              <a:p>
                <a:pPr marL="0" indent="0">
                  <a:buNone/>
                </a:pPr>
                <a14:m>
                  <m:oMath xmlns:m="http://schemas.openxmlformats.org/officeDocument/2006/math">
                    <m:r>
                      <a:rPr lang="en-US" sz="2600" i="1">
                        <a:latin typeface="Cambria Math" charset="0"/>
                      </a:rPr>
                      <m:t>𝑃</m:t>
                    </m:r>
                    <m:d>
                      <m:dPr>
                        <m:ctrlPr>
                          <a:rPr lang="en-US" sz="2600" i="1">
                            <a:latin typeface="Cambria Math"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charset="0"/>
                          </a:rPr>
                        </m:ctrlPr>
                      </m:fPr>
                      <m:num>
                        <m:func>
                          <m:funcPr>
                            <m:ctrlPr>
                              <a:rPr lang="en-US" sz="2600" b="0" i="1" smtClean="0">
                                <a:latin typeface="Cambria Math"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charset="0"/>
                              </a:rPr>
                            </m:ctrlPr>
                          </m:naryPr>
                          <m:sub>
                            <m:r>
                              <a:rPr lang="en-US" sz="2600" b="1" i="1" smtClean="0">
                                <a:solidFill>
                                  <a:srgbClr val="3C58AD"/>
                                </a:solidFill>
                                <a:latin typeface="Cambria Math" charset="0"/>
                              </a:rPr>
                              <m:t>𝒕</m:t>
                            </m:r>
                          </m:sub>
                          <m:sup/>
                          <m:e>
                            <m:func>
                              <m:funcPr>
                                <m:ctrlPr>
                                  <a:rPr lang="en-US" sz="2600" b="0" i="1" smtClean="0">
                                    <a:latin typeface="Cambria Math" charset="0"/>
                                  </a:rPr>
                                </m:ctrlPr>
                              </m:funcPr>
                              <m:fName>
                                <m:r>
                                  <m:rPr>
                                    <m:sty m:val="p"/>
                                  </m:rPr>
                                  <a:rPr lang="en-US" sz="2600" b="0" i="0" smtClean="0">
                                    <a:latin typeface="Cambria Math" charset="0"/>
                                  </a:rPr>
                                  <m:t>exp</m:t>
                                </m:r>
                              </m:fName>
                              <m:e>
                                <m:d>
                                  <m:dPr>
                                    <m:ctrlPr>
                                      <a:rPr lang="en-US" sz="2600" b="0" i="1" smtClean="0">
                                        <a:latin typeface="Cambria Math" charset="0"/>
                                      </a:rPr>
                                    </m:ctrlPr>
                                  </m:dPr>
                                  <m:e>
                                    <m:r>
                                      <a:rPr lang="en-US" sz="2600" b="0" i="1" smtClean="0">
                                        <a:latin typeface="Cambria Math" charset="0"/>
                                      </a:rPr>
                                      <m:t>𝑆</m:t>
                                    </m:r>
                                    <m:d>
                                      <m:dPr>
                                        <m:ctrlPr>
                                          <a:rPr lang="en-US" sz="2600" b="0" i="1" smtClean="0">
                                            <a:latin typeface="Cambria Math"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smtClean="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smtClean="0"/>
              <a:t>Like in the previous slide, we can rearrange </a:t>
            </a:r>
            <a:r>
              <a:rPr lang="en-US" smtClean="0"/>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smtClean="0"/>
              <a:t>Locally normalized</a:t>
            </a:r>
            <a:endParaRPr lang="en-US"/>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smtClean="0"/>
              <a:t>globally normalized</a:t>
            </a:r>
            <a:endParaRPr lang="en-US" dirty="0"/>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HMM </a:t>
            </a:r>
            <a:r>
              <a:rPr lang="en-US" dirty="0" err="1" smtClean="0"/>
              <a:t>v.s</a:t>
            </a:r>
            <a:r>
              <a:rPr lang="en-US" dirty="0" smtClean="0"/>
              <a:t>. MEMM </a:t>
            </a:r>
            <a:r>
              <a:rPr lang="en-US" dirty="0" err="1" smtClean="0"/>
              <a:t>v.s</a:t>
            </a:r>
            <a:r>
              <a:rPr lang="en-US" dirty="0" smtClean="0"/>
              <a:t>. CRF</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smtClean="0">
                <a:solidFill>
                  <a:srgbClr val="3C58AD"/>
                </a:solidFill>
              </a:rPr>
              <a:t>P(X,Y)</a:t>
            </a:r>
            <a:endParaRPr lang="en-US" sz="3600" b="1" dirty="0">
              <a:solidFill>
                <a:srgbClr val="3C58AD"/>
              </a:solidFill>
            </a:endParaRP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smtClean="0">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9100120" cy="533400"/>
          </a:xfrm>
        </p:spPr>
        <p:txBody>
          <a:bodyPr>
            <a:normAutofit fontScale="90000"/>
          </a:bodyPr>
          <a:lstStyle/>
          <a:p>
            <a:r>
              <a:rPr lang="en-US" dirty="0" smtClean="0"/>
              <a:t>Structured Prediction –beyond sequence tagging</a:t>
            </a:r>
            <a:endParaRPr lang="en-US" dirty="0"/>
          </a:p>
        </p:txBody>
      </p:sp>
      <p:graphicFrame>
        <p:nvGraphicFramePr>
          <p:cNvPr id="6" name="Content Placeholder 5"/>
          <p:cNvGraphicFramePr>
            <a:graphicFrameLocks noGrp="1"/>
          </p:cNvGraphicFramePr>
          <p:nvPr>
            <p:ph idx="1"/>
            <p:extLst/>
          </p:nvPr>
        </p:nvGraphicFramePr>
        <p:xfrm>
          <a:off x="323528" y="1841938"/>
          <a:ext cx="8473459" cy="4323366"/>
        </p:xfrm>
        <a:graphic>
          <a:graphicData uri="http://schemas.openxmlformats.org/drawingml/2006/table">
            <a:tbl>
              <a:tblPr firstRow="1" bandRow="1">
                <a:effectLst>
                  <a:outerShdw blurRad="50800" dist="38100" dir="8100000" algn="tr" rotWithShape="0">
                    <a:prstClr val="black">
                      <a:alpha val="40000"/>
                    </a:prstClr>
                  </a:outerShdw>
                </a:effectLst>
                <a:tableStyleId>{9DCAF9ED-07DC-4A11-8D7F-57B35C25682E}</a:tableStyleId>
              </a:tblPr>
              <a:tblGrid>
                <a:gridCol w="2160239"/>
                <a:gridCol w="2880320"/>
                <a:gridCol w="3432900"/>
              </a:tblGrid>
              <a:tr h="788767">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Task</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Input</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Output</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345566">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Part-of-speech</a:t>
                      </a:r>
                    </a:p>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Tagging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anose="02020603050405020304" pitchFamily="18" charset="0"/>
                          <a:cs typeface="Times New Roman" panose="02020603050405020304" pitchFamily="18" charset="0"/>
                        </a:rPr>
                        <a:t>They  operate   ships and</a:t>
                      </a:r>
                      <a:r>
                        <a:rPr lang="en-US" sz="2600" baseline="0"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163896">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Dependency </a:t>
                      </a:r>
                    </a:p>
                    <a:p>
                      <a:r>
                        <a:rPr lang="en-US" altLang="zh-TW" sz="2600" b="0" dirty="0" smtClean="0">
                          <a:ln>
                            <a:noFill/>
                          </a:ln>
                          <a:solidFill>
                            <a:sysClr val="windowText" lastClr="000000"/>
                          </a:solidFill>
                          <a:latin typeface="Times New Roman" panose="02020603050405020304" pitchFamily="18" charset="0"/>
                          <a:cs typeface="Times New Roman" panose="02020603050405020304" pitchFamily="18" charset="0"/>
                        </a:rPr>
                        <a:t>Parsing</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anose="02020603050405020304" pitchFamily="18" charset="0"/>
                          <a:cs typeface="Times New Roman" panose="02020603050405020304" pitchFamily="18" charset="0"/>
                        </a:rPr>
                        <a:t>They  operate   ships and</a:t>
                      </a:r>
                      <a:r>
                        <a:rPr lang="en-US" sz="2600" baseline="0"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025137">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Segmentation</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bl>
          </a:graphicData>
        </a:graphic>
      </p:graphicFrame>
      <p:sp>
        <p:nvSpPr>
          <p:cNvPr id="5" name="Slide Number Placeholder 4"/>
          <p:cNvSpPr>
            <a:spLocks noGrp="1"/>
          </p:cNvSpPr>
          <p:nvPr>
            <p:ph type="sldNum" sz="quarter" idx="12"/>
          </p:nvPr>
        </p:nvSpPr>
        <p:spPr/>
        <p:txBody>
          <a:bodyPr/>
          <a:lstStyle/>
          <a:p>
            <a:fld id="{AF71DC22-0103-4060-B7D8-ECD9AE0F749D}" type="slidenum">
              <a:rPr lang="zh-TW" altLang="en-US" smtClean="0"/>
              <a:pPr/>
              <a:t>68</a:t>
            </a:fld>
            <a:endParaRPr lang="zh-TW" altLang="en-US"/>
          </a:p>
        </p:txBody>
      </p:sp>
      <p:grpSp>
        <p:nvGrpSpPr>
          <p:cNvPr id="43" name="Group 42"/>
          <p:cNvGrpSpPr/>
          <p:nvPr/>
        </p:nvGrpSpPr>
        <p:grpSpPr>
          <a:xfrm>
            <a:off x="4850735" y="2849851"/>
            <a:ext cx="3908614" cy="460574"/>
            <a:chOff x="1163080" y="3284984"/>
            <a:chExt cx="6721287" cy="720080"/>
          </a:xfrm>
        </p:grpSpPr>
        <p:cxnSp>
          <p:nvCxnSpPr>
            <p:cNvPr id="26" name="Straight Connector 25"/>
            <p:cNvCxnSpPr/>
            <p:nvPr/>
          </p:nvCxnSpPr>
          <p:spPr>
            <a:xfrm>
              <a:off x="206540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1814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49188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4462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255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7828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6570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184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1630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Pronoun</a:t>
              </a:r>
              <a:endParaRPr lang="en-US" sz="1200" dirty="0">
                <a:solidFill>
                  <a:schemeClr val="tx1"/>
                </a:solidFill>
                <a:latin typeface="Calibri" panose="020F0502020204030204" pitchFamily="34" charset="0"/>
              </a:endParaRPr>
            </a:p>
          </p:txBody>
        </p:sp>
        <p:sp>
          <p:nvSpPr>
            <p:cNvPr id="35" name="Oval 34"/>
            <p:cNvSpPr/>
            <p:nvPr/>
          </p:nvSpPr>
          <p:spPr>
            <a:xfrm>
              <a:off x="262616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Verb</a:t>
              </a:r>
              <a:endParaRPr lang="en-US" sz="1200" dirty="0">
                <a:solidFill>
                  <a:schemeClr val="tx1"/>
                </a:solidFill>
                <a:latin typeface="Calibri" panose="020F0502020204030204" pitchFamily="34" charset="0"/>
              </a:endParaRPr>
            </a:p>
          </p:txBody>
        </p:sp>
        <p:sp>
          <p:nvSpPr>
            <p:cNvPr id="36" name="Oval 35"/>
            <p:cNvSpPr/>
            <p:nvPr/>
          </p:nvSpPr>
          <p:spPr>
            <a:xfrm>
              <a:off x="4043399"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smtClean="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7" name="Oval 36"/>
            <p:cNvSpPr/>
            <p:nvPr/>
          </p:nvSpPr>
          <p:spPr>
            <a:xfrm>
              <a:off x="55064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smtClean="0">
                  <a:solidFill>
                    <a:schemeClr val="tx1"/>
                  </a:solidFill>
                  <a:latin typeface="Calibri" panose="020F0502020204030204" pitchFamily="34" charset="0"/>
                </a:rPr>
                <a:t>And</a:t>
              </a:r>
              <a:endParaRPr lang="en-US" sz="1200" dirty="0">
                <a:solidFill>
                  <a:schemeClr val="tx1"/>
                </a:solidFill>
                <a:latin typeface="Calibri" panose="020F0502020204030204" pitchFamily="34" charset="0"/>
              </a:endParaRPr>
            </a:p>
          </p:txBody>
        </p:sp>
        <p:sp>
          <p:nvSpPr>
            <p:cNvPr id="38" name="Oval 37"/>
            <p:cNvSpPr/>
            <p:nvPr/>
          </p:nvSpPr>
          <p:spPr>
            <a:xfrm>
              <a:off x="6925343"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9" name="Rectangle 38"/>
            <p:cNvSpPr/>
            <p:nvPr/>
          </p:nvSpPr>
          <p:spPr>
            <a:xfrm>
              <a:off x="223011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678100"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511043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6555922" y="3478672"/>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pic>
        <p:nvPicPr>
          <p:cNvPr id="44" name="Picture 43"/>
          <p:cNvPicPr>
            <a:picLocks noChangeAspect="1"/>
          </p:cNvPicPr>
          <p:nvPr/>
        </p:nvPicPr>
        <p:blipFill>
          <a:blip r:embed="rId3"/>
          <a:stretch>
            <a:fillRect/>
          </a:stretch>
        </p:blipFill>
        <p:spPr>
          <a:xfrm>
            <a:off x="3144623" y="5301208"/>
            <a:ext cx="1643400" cy="800360"/>
          </a:xfrm>
          <a:prstGeom prst="rect">
            <a:avLst/>
          </a:prstGeom>
        </p:spPr>
      </p:pic>
      <p:pic>
        <p:nvPicPr>
          <p:cNvPr id="45" name="Picture 44"/>
          <p:cNvPicPr>
            <a:picLocks noChangeAspect="1"/>
          </p:cNvPicPr>
          <p:nvPr/>
        </p:nvPicPr>
        <p:blipFill>
          <a:blip r:embed="rId4"/>
          <a:stretch>
            <a:fillRect/>
          </a:stretch>
        </p:blipFill>
        <p:spPr>
          <a:xfrm>
            <a:off x="5893035" y="5235043"/>
            <a:ext cx="1643400" cy="777920"/>
          </a:xfrm>
          <a:prstGeom prst="rect">
            <a:avLst/>
          </a:prstGeom>
        </p:spPr>
      </p:pic>
      <p:sp>
        <p:nvSpPr>
          <p:cNvPr id="59" name="TextBox 58"/>
          <p:cNvSpPr txBox="1"/>
          <p:nvPr/>
        </p:nvSpPr>
        <p:spPr>
          <a:xfrm>
            <a:off x="5109885" y="4152666"/>
            <a:ext cx="3854602" cy="204436"/>
          </a:xfrm>
          <a:prstGeom prst="rect">
            <a:avLst/>
          </a:prstGeom>
          <a:noFill/>
        </p:spPr>
        <p:txBody>
          <a:bodyPr wrap="square" rtlCol="0">
            <a:spAutoFit/>
          </a:bodyPr>
          <a:lstStyle/>
          <a:p>
            <a:r>
              <a:rPr lang="en-US" sz="1600" b="1" dirty="0" smtClean="0">
                <a:latin typeface="Calibri" panose="020F0502020204030204" pitchFamily="34" charset="0"/>
              </a:rPr>
              <a:t>Root</a:t>
            </a:r>
            <a:r>
              <a:rPr lang="en-US" sz="1600" dirty="0" smtClean="0">
                <a:latin typeface="Calibri" panose="020F0502020204030204" pitchFamily="34" charset="0"/>
              </a:rPr>
              <a:t>  They   operate   ships    and    banks  .</a:t>
            </a:r>
            <a:endParaRPr lang="en-US" sz="1600" dirty="0">
              <a:latin typeface="Calibri" panose="020F0502020204030204" pitchFamily="34" charset="0"/>
            </a:endParaRPr>
          </a:p>
        </p:txBody>
      </p:sp>
      <p:sp>
        <p:nvSpPr>
          <p:cNvPr id="60" name="Freeform 11"/>
          <p:cNvSpPr>
            <a:spLocks/>
          </p:cNvSpPr>
          <p:nvPr/>
        </p:nvSpPr>
        <p:spPr bwMode="auto">
          <a:xfrm>
            <a:off x="6500230" y="4524755"/>
            <a:ext cx="1322536" cy="24327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2" name="Freeform 11"/>
          <p:cNvSpPr>
            <a:spLocks/>
          </p:cNvSpPr>
          <p:nvPr/>
        </p:nvSpPr>
        <p:spPr bwMode="auto">
          <a:xfrm>
            <a:off x="7871477" y="4529537"/>
            <a:ext cx="602111"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4" name="Freeform 11"/>
          <p:cNvSpPr>
            <a:spLocks/>
          </p:cNvSpPr>
          <p:nvPr/>
        </p:nvSpPr>
        <p:spPr bwMode="auto">
          <a:xfrm flipH="1">
            <a:off x="5829623" y="4524755"/>
            <a:ext cx="670607" cy="75674"/>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6" name="Freeform 11"/>
          <p:cNvSpPr>
            <a:spLocks/>
          </p:cNvSpPr>
          <p:nvPr/>
        </p:nvSpPr>
        <p:spPr bwMode="auto">
          <a:xfrm flipH="1">
            <a:off x="7161497" y="4519578"/>
            <a:ext cx="577504"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8" name="Freeform 11"/>
          <p:cNvSpPr>
            <a:spLocks/>
          </p:cNvSpPr>
          <p:nvPr/>
        </p:nvSpPr>
        <p:spPr bwMode="auto">
          <a:xfrm>
            <a:off x="5341507" y="4550984"/>
            <a:ext cx="1158723" cy="317008"/>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70" name="Freeform 11"/>
          <p:cNvSpPr>
            <a:spLocks/>
          </p:cNvSpPr>
          <p:nvPr/>
        </p:nvSpPr>
        <p:spPr bwMode="auto">
          <a:xfrm>
            <a:off x="6500230" y="4548613"/>
            <a:ext cx="2217416" cy="461677"/>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3" name="TextBox 2"/>
          <p:cNvSpPr txBox="1"/>
          <p:nvPr/>
        </p:nvSpPr>
        <p:spPr>
          <a:xfrm>
            <a:off x="150470" y="1115705"/>
            <a:ext cx="8892178" cy="553998"/>
          </a:xfrm>
          <a:prstGeom prst="rect">
            <a:avLst/>
          </a:prstGeom>
          <a:noFill/>
        </p:spPr>
        <p:txBody>
          <a:bodyPr wrap="none" rtlCol="0">
            <a:spAutoFit/>
          </a:bodyPr>
          <a:lstStyle/>
          <a:p>
            <a:r>
              <a:rPr lang="en-US" sz="3000" smtClean="0">
                <a:latin typeface="Times New Roman" panose="02020603050405020304" pitchFamily="18" charset="0"/>
                <a:cs typeface="Times New Roman" panose="02020603050405020304" pitchFamily="18" charset="0"/>
              </a:rPr>
              <a:t>Assign values to a set of interdependent output variables</a:t>
            </a:r>
            <a:endParaRPr 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26377"/>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smtClean="0">
                <a:ea typeface="新細明體" pitchFamily="18" charset="-120"/>
              </a:rPr>
              <a:t>Inference</a:t>
            </a:r>
            <a:endParaRPr lang="en-US" sz="1600" dirty="0" smtClean="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smtClean="0">
                    <a:solidFill>
                      <a:srgbClr val="000000"/>
                    </a:solidFill>
                  </a:rPr>
                  <a:t>Find the </a:t>
                </a:r>
                <a:r>
                  <a:rPr lang="en-US" sz="3000" dirty="0" smtClean="0">
                    <a:solidFill>
                      <a:srgbClr val="FF0000"/>
                    </a:solidFill>
                  </a:rPr>
                  <a:t>best</a:t>
                </a:r>
                <a:r>
                  <a:rPr lang="en-US" sz="3000" dirty="0" smtClean="0">
                    <a:solidFill>
                      <a:srgbClr val="000000"/>
                    </a:solidFill>
                  </a:rPr>
                  <a:t> scoring output given the model</a:t>
                </a:r>
              </a:p>
              <a:p>
                <a:pPr marL="0" indent="0">
                  <a:buNone/>
                </a:pPr>
                <a:r>
                  <a:rPr lang="en-US" sz="3000" dirty="0">
                    <a:solidFill>
                      <a:srgbClr val="000000"/>
                    </a:solidFill>
                  </a:rPr>
                  <a:t> </a:t>
                </a:r>
                <a:r>
                  <a:rPr lang="en-US" sz="3000" dirty="0" smtClean="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smtClean="0">
                  <a:solidFill>
                    <a:srgbClr val="000000"/>
                  </a:solidFill>
                </a:endParaRPr>
              </a:p>
              <a:p>
                <a:r>
                  <a:rPr lang="en-US" sz="3000" dirty="0" smtClean="0">
                    <a:solidFill>
                      <a:srgbClr val="000000"/>
                    </a:solidFill>
                  </a:rPr>
                  <a:t>Output space is usually </a:t>
                </a:r>
                <a:r>
                  <a:rPr lang="en-US" sz="3000" dirty="0" smtClean="0">
                    <a:solidFill>
                      <a:srgbClr val="0070C0"/>
                    </a:solidFill>
                  </a:rPr>
                  <a:t>exponentially</a:t>
                </a:r>
                <a:r>
                  <a:rPr lang="en-US" sz="3000" dirty="0" smtClean="0">
                    <a:solidFill>
                      <a:srgbClr val="000000"/>
                    </a:solidFill>
                  </a:rPr>
                  <a:t> large</a:t>
                </a:r>
              </a:p>
              <a:p>
                <a:r>
                  <a:rPr lang="en-US" sz="3000" dirty="0" smtClean="0">
                    <a:solidFill>
                      <a:srgbClr val="000000"/>
                    </a:solidFill>
                  </a:rPr>
                  <a:t>Inference algorithms:</a:t>
                </a:r>
              </a:p>
              <a:p>
                <a:pPr lvl="1"/>
                <a:r>
                  <a:rPr lang="en-US" sz="2800" b="0" dirty="0" smtClean="0">
                    <a:solidFill>
                      <a:srgbClr val="000000"/>
                    </a:solidFill>
                  </a:rPr>
                  <a:t> </a:t>
                </a:r>
                <a:r>
                  <a:rPr lang="en-US" sz="2800" b="0" dirty="0" smtClean="0">
                    <a:solidFill>
                      <a:srgbClr val="0070C0"/>
                    </a:solidFill>
                  </a:rPr>
                  <a:t>Specific</a:t>
                </a:r>
                <a:r>
                  <a:rPr lang="en-US" sz="2800" b="0" dirty="0" smtClean="0">
                    <a:solidFill>
                      <a:srgbClr val="000000"/>
                    </a:solidFill>
                  </a:rPr>
                  <a:t>: e.g., Viterbi (linear chain)</a:t>
                </a:r>
              </a:p>
              <a:p>
                <a:pPr lvl="1"/>
                <a:r>
                  <a:rPr lang="en-US" sz="2800" b="0" dirty="0" smtClean="0">
                    <a:solidFill>
                      <a:srgbClr val="000000"/>
                    </a:solidFill>
                  </a:rPr>
                  <a:t> </a:t>
                </a:r>
                <a:r>
                  <a:rPr lang="en-US" sz="2800" b="0" dirty="0" smtClean="0">
                    <a:solidFill>
                      <a:srgbClr val="0070C0"/>
                    </a:solidFill>
                  </a:rPr>
                  <a:t>General</a:t>
                </a:r>
                <a:r>
                  <a:rPr lang="en-US" sz="2800" b="0" dirty="0">
                    <a:solidFill>
                      <a:srgbClr val="000000"/>
                    </a:solidFill>
                  </a:rPr>
                  <a:t>: Integer linear </a:t>
                </a:r>
                <a:r>
                  <a:rPr lang="en-US" sz="2800" b="0" dirty="0" smtClean="0">
                    <a:solidFill>
                      <a:srgbClr val="000000"/>
                    </a:solidFill>
                  </a:rPr>
                  <a:t>programming (ILP)</a:t>
                </a:r>
              </a:p>
              <a:p>
                <a:pPr lvl="1"/>
                <a:r>
                  <a:rPr lang="en-US" sz="2800" b="0" dirty="0" smtClean="0">
                    <a:solidFill>
                      <a:srgbClr val="000000"/>
                    </a:solidFill>
                  </a:rPr>
                  <a:t> </a:t>
                </a:r>
                <a:r>
                  <a:rPr lang="en-US" sz="2800" b="0" dirty="0" smtClean="0">
                    <a:solidFill>
                      <a:srgbClr val="0070C0"/>
                    </a:solidFill>
                  </a:rPr>
                  <a:t>Approximate</a:t>
                </a:r>
                <a:r>
                  <a:rPr lang="en-US" sz="2800" b="0" dirty="0" smtClean="0">
                    <a:solidFill>
                      <a:srgbClr val="000000"/>
                    </a:solidFill>
                  </a:rPr>
                  <a:t> inference algorithms: </a:t>
                </a:r>
                <a:br>
                  <a:rPr lang="en-US" sz="2800" b="0" dirty="0" smtClean="0">
                    <a:solidFill>
                      <a:srgbClr val="000000"/>
                    </a:solidFill>
                  </a:rPr>
                </a:br>
                <a:r>
                  <a:rPr lang="en-US" sz="2800" b="0" dirty="0" smtClean="0">
                    <a:solidFill>
                      <a:srgbClr val="000000"/>
                    </a:solidFill>
                  </a:rPr>
                  <a:t> e.g., belief propagation, dual decomposition</a:t>
                </a:r>
              </a:p>
              <a:p>
                <a:pPr marL="457200" lvl="1" indent="0">
                  <a:lnSpc>
                    <a:spcPct val="150000"/>
                  </a:lnSpc>
                  <a:buNone/>
                </a:pPr>
                <a:r>
                  <a:rPr lang="en-US" sz="3000" dirty="0" smtClean="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smtClean="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smtClean="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smtClean="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(stochastic) gradient updates</a:t>
            </a:r>
            <a:endParaRPr lang="en-US" sz="2600" dirty="0"/>
          </a:p>
        </p:txBody>
      </p:sp>
    </p:spTree>
    <p:extLst>
      <p:ext uri="{BB962C8B-B14F-4D97-AF65-F5344CB8AC3E}">
        <p14:creationId xmlns:p14="http://schemas.microsoft.com/office/powerpoint/2010/main" val="920029409"/>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Structured Perceptron	</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smtClean="0"/>
                  <a:t>Goal: </a:t>
                </a:r>
                <a:r>
                  <a:rPr lang="en-US" sz="2600" dirty="0" smtClean="0">
                    <a:latin typeface="Cambria Math" charset="0"/>
                  </a:rPr>
                  <a:t>we </a:t>
                </a:r>
                <a:r>
                  <a:rPr lang="en-US" sz="2600" dirty="0">
                    <a:latin typeface="Cambria Math" charset="0"/>
                  </a:rPr>
                  <a:t>want the score to the correct answer </a:t>
                </a: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smtClean="0"/>
                  <a:t>Let </a:t>
                </a:r>
                <a14:m>
                  <m:oMath xmlns:m="http://schemas.openxmlformats.org/officeDocument/2006/math">
                    <m:r>
                      <m:rPr>
                        <m:sty m:val="p"/>
                      </m:rPr>
                      <a:rPr lang="en-US" sz="2600" b="0" i="0" smtClean="0">
                        <a:latin typeface="Cambria Math" charset="0"/>
                      </a:rPr>
                      <m:t>S</m:t>
                    </m:r>
                    <m:d>
                      <m:dPr>
                        <m:ctrlPr>
                          <a:rPr lang="en-US" sz="2600" b="0" i="1" smtClean="0">
                            <a:latin typeface="Cambria Math"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smtClean="0"/>
              </a:p>
              <a:p>
                <a:r>
                  <a:rPr lang="en-US" sz="2600" dirty="0" smtClean="0"/>
                  <a:t>Give training data </a:t>
                </a:r>
                <a14:m>
                  <m:oMath xmlns:m="http://schemas.openxmlformats.org/officeDocument/2006/math">
                    <m:r>
                      <a:rPr lang="en-US" sz="2600" b="0" i="0" smtClean="0">
                        <a:latin typeface="Cambria Math" charset="0"/>
                      </a:rPr>
                      <m:t>{</m:t>
                    </m:r>
                    <m:sSub>
                      <m:sSubPr>
                        <m:ctrlPr>
                          <a:rPr lang="en-US" sz="2600" b="1" i="1" smtClean="0">
                            <a:latin typeface="Cambria Math"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smtClean="0"/>
              </a:p>
              <a:p>
                <a:r>
                  <a:rPr lang="en-US" sz="2600" dirty="0" smtClean="0"/>
                  <a:t>Loop until converge</a:t>
                </a:r>
              </a:p>
              <a:p>
                <a:pPr lvl="1"/>
                <a:r>
                  <a:rPr lang="en-US" dirty="0" smtClean="0"/>
                  <a:t>For </a:t>
                </a:r>
                <a:r>
                  <a:rPr lang="en-US" dirty="0" err="1" smtClean="0"/>
                  <a:t>i</a:t>
                </a:r>
                <a:r>
                  <a:rPr lang="en-US" dirty="0" smtClean="0"/>
                  <a:t> = 1</a:t>
                </a:r>
                <a:r>
                  <a:rPr lang="is-IS" dirty="0" smtClean="0"/>
                  <a:t>…N</a:t>
                </a:r>
              </a:p>
              <a:p>
                <a:pPr lvl="2"/>
                <a:r>
                  <a:rPr lang="is-IS" sz="2600" dirty="0" smtClean="0"/>
                  <a:t>Let </a:t>
                </a:r>
                <a14:m>
                  <m:oMath xmlns:m="http://schemas.openxmlformats.org/officeDocument/2006/math">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charset="0"/>
                          </a:rPr>
                        </m:ctrlPr>
                      </m:funcPr>
                      <m:fName>
                        <m:r>
                          <m:rPr>
                            <m:sty m:val="p"/>
                          </m:rPr>
                          <a:rPr lang="en-US" sz="2600" b="0" i="0" smtClean="0">
                            <a:latin typeface="Cambria Math" charset="0"/>
                          </a:rPr>
                          <m:t>arg</m:t>
                        </m:r>
                      </m:fName>
                      <m:e>
                        <m:func>
                          <m:funcPr>
                            <m:ctrlPr>
                              <a:rPr lang="en-US" sz="2600" b="0" i="1" smtClean="0">
                                <a:latin typeface="Cambria Math" charset="0"/>
                              </a:rPr>
                            </m:ctrlPr>
                          </m:funcPr>
                          <m:fName>
                            <m:limLow>
                              <m:limLowPr>
                                <m:ctrlPr>
                                  <a:rPr lang="en-US" sz="2600" b="0" i="1" smtClean="0">
                                    <a:latin typeface="Cambria Math"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smtClean="0"/>
              </a:p>
              <a:p>
                <a:pPr lvl="2"/>
                <a:r>
                  <a:rPr lang="en-US" sz="2600" dirty="0" smtClean="0"/>
                  <a:t>If </a:t>
                </a:r>
                <a14:m>
                  <m:oMath xmlns:m="http://schemas.openxmlformats.org/officeDocument/2006/math">
                    <m:sSup>
                      <m:sSupPr>
                        <m:ctrlPr>
                          <a:rPr lang="en-US" sz="2600" i="1">
                            <a:latin typeface="Cambria Math"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charset="0"/>
                          </a:rPr>
                        </m:ctrlPr>
                      </m:dPr>
                      <m:e>
                        <m:sSup>
                          <m:sSupPr>
                            <m:ctrlPr>
                              <a:rPr lang="en-US" sz="2600" b="1" i="1" smtClean="0">
                                <a:latin typeface="Cambria Math"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smtClean="0"/>
                  <a:t>)</a:t>
                </a:r>
                <a:endParaRPr lang="en-US" sz="26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sp>
        <p:nvSpPr>
          <p:cNvPr id="7" name="Title 1"/>
          <p:cNvSpPr>
            <a:spLocks noGrp="1"/>
          </p:cNvSpPr>
          <p:nvPr>
            <p:ph type="title"/>
          </p:nvPr>
        </p:nvSpPr>
        <p:spPr>
          <a:xfrm>
            <a:off x="457200" y="274638"/>
            <a:ext cx="8229600" cy="1143000"/>
          </a:xfrm>
        </p:spPr>
        <p:txBody>
          <a:bodyPr>
            <a:normAutofit/>
          </a:bodyPr>
          <a:lstStyle/>
          <a:p>
            <a:r>
              <a:rPr lang="en-US" dirty="0" smtClean="0"/>
              <a:t>Social Media</a:t>
            </a:r>
            <a:endParaRPr lang="en-US" dirty="0"/>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r>
                        <a:rPr lang="en-US" dirty="0" smtClean="0"/>
                        <a:t>Nintendo</a:t>
                      </a:r>
                      <a:endParaRPr lang="en-US" dirty="0"/>
                    </a:p>
                  </a:txBody>
                  <a:tcPr/>
                </a:tc>
                <a:tc>
                  <a:txBody>
                    <a:bodyPr/>
                    <a:lstStyle/>
                    <a:p>
                      <a:r>
                        <a:rPr lang="en-US" dirty="0" smtClean="0"/>
                        <a:t>3DS</a:t>
                      </a:r>
                      <a:endParaRPr lang="en-US" dirty="0"/>
                    </a:p>
                  </a:txBody>
                  <a:tcPr/>
                </a:tc>
                <a:tc>
                  <a:txBody>
                    <a:bodyPr/>
                    <a:lstStyle/>
                    <a:p>
                      <a:r>
                        <a:rPr lang="en-US" dirty="0" smtClean="0"/>
                        <a:t>March 27</a:t>
                      </a:r>
                      <a:endParaRPr lang="en-US" dirty="0"/>
                    </a:p>
                  </a:txBody>
                  <a:tcPr/>
                </a:tc>
                <a:tc>
                  <a:txBody>
                    <a:bodyPr/>
                    <a:lstStyle/>
                    <a:p>
                      <a:r>
                        <a:rPr lang="en-US" dirty="0" smtClean="0"/>
                        <a:t>$250</a:t>
                      </a:r>
                      <a:endParaRPr lang="en-US" dirty="0"/>
                    </a:p>
                  </a:txBody>
                  <a:tcPr/>
                </a:tc>
                <a:tc>
                  <a:txBody>
                    <a:bodyPr/>
                    <a:lstStyle/>
                    <a:p>
                      <a:r>
                        <a:rPr lang="en-US" dirty="0" smtClean="0"/>
                        <a:t>North America</a:t>
                      </a:r>
                      <a:endParaRPr lang="en-US" dirty="0"/>
                    </a:p>
                  </a:txBody>
                  <a:tcPr/>
                </a:tc>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553</TotalTime>
  <Words>4120</Words>
  <Application>Microsoft Macintosh PowerPoint</Application>
  <PresentationFormat>On-screen Show (4:3)</PresentationFormat>
  <Paragraphs>785</Paragraphs>
  <Slides>71</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 Unicode MS</vt:lpstr>
      <vt:lpstr>Calibri</vt:lpstr>
      <vt:lpstr>Cambria Math</vt:lpstr>
      <vt:lpstr>Mangal</vt:lpstr>
      <vt:lpstr>Matura MT Script Capitals</vt:lpstr>
      <vt:lpstr>Times New Roman</vt:lpstr>
      <vt:lpstr>Verdana</vt:lpstr>
      <vt:lpstr>宋体</vt:lpstr>
      <vt:lpstr>新細明體</vt:lpstr>
      <vt:lpstr>Arial</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Grpah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Conditional Random Field</vt:lpstr>
      <vt:lpstr>Design features</vt:lpstr>
      <vt:lpstr>General Idea</vt:lpstr>
      <vt:lpstr>Log-linear model</vt:lpstr>
      <vt:lpstr>MEMM v.s. CRF</vt:lpstr>
      <vt:lpstr>HMM v.s. MEMM v.s. CRF</vt:lpstr>
      <vt:lpstr>Structured Prediction –beyond sequence tagging</vt:lpstr>
      <vt:lpstr>Inference</vt:lpstr>
      <vt:lpstr>Learning Structured Models</vt:lpstr>
      <vt:lpstr>Example: Structured Perceptron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Nanyun Peng</cp:lastModifiedBy>
  <cp:revision>72</cp:revision>
  <dcterms:created xsi:type="dcterms:W3CDTF">2017-10-15T23:53:30Z</dcterms:created>
  <dcterms:modified xsi:type="dcterms:W3CDTF">2018-10-15T08:01:41Z</dcterms:modified>
</cp:coreProperties>
</file>